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492" r:id="rId2"/>
    <p:sldId id="256" r:id="rId3"/>
    <p:sldId id="523" r:id="rId4"/>
    <p:sldId id="562" r:id="rId5"/>
    <p:sldId id="563" r:id="rId6"/>
    <p:sldId id="524" r:id="rId7"/>
    <p:sldId id="495" r:id="rId8"/>
    <p:sldId id="496" r:id="rId9"/>
    <p:sldId id="525" r:id="rId10"/>
    <p:sldId id="526" r:id="rId11"/>
    <p:sldId id="527" r:id="rId12"/>
    <p:sldId id="497" r:id="rId13"/>
    <p:sldId id="528" r:id="rId14"/>
    <p:sldId id="529" r:id="rId15"/>
    <p:sldId id="517" r:id="rId16"/>
    <p:sldId id="433" r:id="rId17"/>
    <p:sldId id="530" r:id="rId18"/>
    <p:sldId id="531" r:id="rId19"/>
    <p:sldId id="532" r:id="rId20"/>
    <p:sldId id="533" r:id="rId21"/>
    <p:sldId id="534" r:id="rId22"/>
    <p:sldId id="535" r:id="rId23"/>
    <p:sldId id="564" r:id="rId24"/>
    <p:sldId id="514" r:id="rId25"/>
    <p:sldId id="519" r:id="rId26"/>
    <p:sldId id="515" r:id="rId27"/>
    <p:sldId id="447" r:id="rId28"/>
    <p:sldId id="520" r:id="rId29"/>
    <p:sldId id="521" r:id="rId30"/>
    <p:sldId id="522" r:id="rId31"/>
    <p:sldId id="512" r:id="rId32"/>
    <p:sldId id="421" r:id="rId33"/>
    <p:sldId id="536" r:id="rId34"/>
    <p:sldId id="537" r:id="rId35"/>
    <p:sldId id="538" r:id="rId36"/>
    <p:sldId id="539" r:id="rId37"/>
    <p:sldId id="540" r:id="rId38"/>
    <p:sldId id="541" r:id="rId39"/>
    <p:sldId id="542" r:id="rId40"/>
    <p:sldId id="543" r:id="rId41"/>
    <p:sldId id="544" r:id="rId42"/>
    <p:sldId id="545" r:id="rId43"/>
    <p:sldId id="546" r:id="rId44"/>
    <p:sldId id="547" r:id="rId45"/>
    <p:sldId id="548" r:id="rId46"/>
    <p:sldId id="549" r:id="rId47"/>
    <p:sldId id="550" r:id="rId48"/>
    <p:sldId id="551" r:id="rId49"/>
    <p:sldId id="552" r:id="rId50"/>
    <p:sldId id="554" r:id="rId51"/>
    <p:sldId id="555" r:id="rId52"/>
    <p:sldId id="556" r:id="rId53"/>
    <p:sldId id="557" r:id="rId54"/>
    <p:sldId id="558" r:id="rId55"/>
    <p:sldId id="559" r:id="rId56"/>
    <p:sldId id="560" r:id="rId57"/>
    <p:sldId id="561" r:id="rId5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8086" autoAdjust="0"/>
  </p:normalViewPr>
  <p:slideViewPr>
    <p:cSldViewPr>
      <p:cViewPr varScale="1">
        <p:scale>
          <a:sx n="70" d="100"/>
          <a:sy n="70" d="100"/>
        </p:scale>
        <p:origin x="1738" y="53"/>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549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cs typeface="+mn-cs"/>
              </a:defRPr>
            </a:lvl1pPr>
          </a:lstStyle>
          <a:p>
            <a:pPr>
              <a:defRPr/>
            </a:pPr>
            <a:endParaRPr lang="en-US"/>
          </a:p>
        </p:txBody>
      </p:sp>
      <p:sp>
        <p:nvSpPr>
          <p:cNvPr id="481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 xmlns:ma14="http://schemas.microsoft.com/office/mac/drawingml/2011/main" val="1"/>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E2DF58D0-1058-46F3-9817-87A6680222A9}" type="slidenum">
              <a:rPr lang="en-US"/>
              <a:pPr/>
              <a:t>‹#›</a:t>
            </a:fld>
            <a:endParaRPr lang="en-US"/>
          </a:p>
        </p:txBody>
      </p:sp>
    </p:spTree>
    <p:extLst>
      <p:ext uri="{BB962C8B-B14F-4D97-AF65-F5344CB8AC3E}">
        <p14:creationId xmlns:p14="http://schemas.microsoft.com/office/powerpoint/2010/main" val="10205999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eurweb.com/2011/02/photos-the-story-behind-derek-jeter%E2%80%99s-7-7-million-house/"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www.crystalinks.com/housesweird.html" TargetMode="External"/><Relationship Id="rId4" Type="http://schemas.openxmlformats.org/officeDocument/2006/relationships/hyperlink" Target="http://bananajoke.com/stories/15-strangest-houses-around-the-world/"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47D54AA-398F-4E89-AFC2-3A74F8A7BB4C}" type="slidenum">
              <a:rPr lang="en-US" altLang="en-US" sz="1200"/>
              <a:pPr eaLnBrk="1" hangingPunct="1"/>
              <a:t>3</a:t>
            </a:fld>
            <a:endParaRPr lang="en-US" altLang="en-US" sz="12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969695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fld id="{DCD7D1E1-28C3-4B92-8524-DB9ED1C9CBF6}" type="slidenum">
              <a:rPr lang="en-US" altLang="en-US" sz="1200"/>
              <a:pPr algn="r" eaLnBrk="1" hangingPunct="1"/>
              <a:t>12</a:t>
            </a:fld>
            <a:endParaRPr lang="en-US" altLang="en-US" sz="120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lnSpc>
                <a:spcPct val="90000"/>
              </a:lnSpc>
            </a:pPr>
            <a:endParaRPr lang="en-US" altLang="en-US" smtClean="0">
              <a:latin typeface="Arial" panose="020B0604020202020204" pitchFamily="34" charset="0"/>
            </a:endParaRPr>
          </a:p>
        </p:txBody>
      </p:sp>
    </p:spTree>
    <p:extLst>
      <p:ext uri="{BB962C8B-B14F-4D97-AF65-F5344CB8AC3E}">
        <p14:creationId xmlns:p14="http://schemas.microsoft.com/office/powerpoint/2010/main" val="2013644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8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128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128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128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128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60FDBE8-C2C5-49D8-9A5C-DED6B36404F1}" type="slidenum">
              <a:rPr lang="en-US" altLang="en-US" sz="1200"/>
              <a:pPr eaLnBrk="1" hangingPunct="1"/>
              <a:t>13</a:t>
            </a:fld>
            <a:endParaRPr lang="en-US" altLang="en-US" sz="12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lnSpc>
                <a:spcPct val="90000"/>
              </a:lnSpc>
            </a:pPr>
            <a:r>
              <a:rPr lang="en-US" altLang="en-US" sz="1000" dirty="0" smtClean="0">
                <a:latin typeface="Arial" panose="020B0604020202020204" pitchFamily="34" charset="0"/>
              </a:rPr>
              <a:t>9-44: a) model of microfilament – subunits represented in three colors, subdomains numbered 1-4, and ATP-binding cleft visible</a:t>
            </a:r>
          </a:p>
          <a:p>
            <a:pPr eaLnBrk="1" hangingPunct="1">
              <a:lnSpc>
                <a:spcPct val="90000"/>
              </a:lnSpc>
            </a:pPr>
            <a:r>
              <a:rPr lang="en-US" altLang="en-US" sz="1000" dirty="0" smtClean="0">
                <a:latin typeface="Arial" panose="020B0604020202020204" pitchFamily="34" charset="0"/>
              </a:rPr>
              <a:t>b) Electron micrograph showing double helices of a replica of an actin filament</a:t>
            </a:r>
          </a:p>
          <a:p>
            <a:pPr eaLnBrk="1" hangingPunct="1">
              <a:lnSpc>
                <a:spcPct val="90000"/>
              </a:lnSpc>
            </a:pPr>
            <a:endParaRPr lang="en-US" altLang="en-US" sz="1000" dirty="0" smtClean="0">
              <a:latin typeface="Arial" panose="020B0604020202020204" pitchFamily="34" charset="0"/>
            </a:endParaRPr>
          </a:p>
          <a:p>
            <a:pPr eaLnBrk="1" hangingPunct="1">
              <a:lnSpc>
                <a:spcPct val="90000"/>
              </a:lnSpc>
            </a:pPr>
            <a:r>
              <a:rPr lang="en-US" altLang="en-US" sz="1000" dirty="0" smtClean="0">
                <a:latin typeface="Arial" panose="020B0604020202020204" pitchFamily="34" charset="0"/>
              </a:rPr>
              <a:t>they are also involved in intracellular motile processes (vesicle/organelle movement, phagocytosis, cytokinesis)</a:t>
            </a:r>
          </a:p>
          <a:p>
            <a:pPr eaLnBrk="1" hangingPunct="1">
              <a:lnSpc>
                <a:spcPct val="90000"/>
              </a:lnSpc>
            </a:pPr>
            <a:r>
              <a:rPr lang="en-US" altLang="en-US" sz="1000" dirty="0" smtClean="0">
                <a:latin typeface="Arial" panose="020B0604020202020204" pitchFamily="34" charset="0"/>
              </a:rPr>
              <a:t>	A.  Neural crest cells in vertebrate embryo leave developing nervous system &amp; migrate across entire width of embryo, forming diverse products: skin pigment cells, teeth, cartilage of jaws</a:t>
            </a:r>
          </a:p>
          <a:p>
            <a:pPr eaLnBrk="1" hangingPunct="1">
              <a:lnSpc>
                <a:spcPct val="90000"/>
              </a:lnSpc>
            </a:pPr>
            <a:r>
              <a:rPr lang="en-US" altLang="en-US" sz="1000" dirty="0" smtClean="0">
                <a:latin typeface="Arial" panose="020B0604020202020204" pitchFamily="34" charset="0"/>
              </a:rPr>
              <a:t>	B.  Legions of white blood cells patrol body tissues searching for debris &amp; microorganisms</a:t>
            </a:r>
          </a:p>
          <a:p>
            <a:pPr eaLnBrk="1" hangingPunct="1">
              <a:lnSpc>
                <a:spcPct val="90000"/>
              </a:lnSpc>
            </a:pPr>
            <a:r>
              <a:rPr lang="en-US" altLang="en-US" sz="1000" dirty="0" smtClean="0">
                <a:latin typeface="Arial" panose="020B0604020202020204" pitchFamily="34" charset="0"/>
              </a:rPr>
              <a:t>	C.  Certain parts of cells can be motile</a:t>
            </a:r>
          </a:p>
          <a:p>
            <a:pPr eaLnBrk="1" hangingPunct="1">
              <a:lnSpc>
                <a:spcPct val="90000"/>
              </a:lnSpc>
            </a:pPr>
            <a:r>
              <a:rPr lang="en-US" altLang="en-US" sz="1000" dirty="0" smtClean="0">
                <a:latin typeface="Arial" panose="020B0604020202020204" pitchFamily="34" charset="0"/>
              </a:rPr>
              <a:t>	1.  Broad projections of epithelial cells at wound edge act as motile devices that pull the cell sheet over the damaged area, sealing the wound</a:t>
            </a:r>
          </a:p>
          <a:p>
            <a:pPr eaLnBrk="1" hangingPunct="1">
              <a:lnSpc>
                <a:spcPct val="90000"/>
              </a:lnSpc>
            </a:pPr>
            <a:r>
              <a:rPr lang="en-US" altLang="en-US" sz="1000" dirty="0" smtClean="0">
                <a:latin typeface="Arial" panose="020B0604020202020204" pitchFamily="34" charset="0"/>
              </a:rPr>
              <a:t>	2.  Leading edge of growing axon sends out microscopic processes that survey the substratum &amp; guide the cell toward a synaptic target</a:t>
            </a:r>
          </a:p>
          <a:p>
            <a:pPr eaLnBrk="1" hangingPunct="1">
              <a:lnSpc>
                <a:spcPct val="90000"/>
              </a:lnSpc>
            </a:pPr>
            <a:r>
              <a:rPr lang="en-US" altLang="en-US" sz="1000" dirty="0" smtClean="0">
                <a:latin typeface="Arial" panose="020B0604020202020204" pitchFamily="34" charset="0"/>
              </a:rPr>
              <a:t>	D.  Plant cells seem to rely </a:t>
            </a:r>
            <a:r>
              <a:rPr lang="en-US" altLang="en-US" sz="1000" u="sng" dirty="0" smtClean="0">
                <a:latin typeface="Arial" panose="020B0604020202020204" pitchFamily="34" charset="0"/>
              </a:rPr>
              <a:t>mostly</a:t>
            </a:r>
            <a:r>
              <a:rPr lang="en-US" altLang="en-US" sz="1000" dirty="0" smtClean="0">
                <a:latin typeface="Arial" panose="020B0604020202020204" pitchFamily="34" charset="0"/>
              </a:rPr>
              <a:t> on MFs, rather than MTs for long-distance transport of cytoplasmic vesicles &amp; organelles; bias for MF-based motility reflects the rather restricted MT distribution in many plant cells</a:t>
            </a:r>
          </a:p>
          <a:p>
            <a:pPr marL="0" lvl="1" eaLnBrk="1" hangingPunct="1">
              <a:lnSpc>
                <a:spcPct val="90000"/>
              </a:lnSpc>
            </a:pPr>
            <a:r>
              <a:rPr lang="en-US" altLang="en-US" sz="1000" dirty="0" smtClean="0">
                <a:latin typeface="Arial" panose="020B0604020202020204" pitchFamily="34" charset="0"/>
              </a:rPr>
              <a:t>II.  MFs (F-actin) - ~8 nm diameter; made of globular actin subunits (G-actin) – highly conserved (</a:t>
            </a:r>
            <a:r>
              <a:rPr lang="en-US" altLang="en-US" sz="1600" dirty="0" smtClean="0">
                <a:latin typeface="Arial" panose="020B0604020202020204" pitchFamily="34" charset="0"/>
              </a:rPr>
              <a:t>88% sequence identity between yeast and mammalian actin)</a:t>
            </a:r>
            <a:r>
              <a:rPr lang="en-US" altLang="en-US" sz="1000" dirty="0" smtClean="0">
                <a:latin typeface="Arial" panose="020B0604020202020204" pitchFamily="34" charset="0"/>
              </a:rPr>
              <a:t>; found in most animal cells, also higher plants; MF, actin filament, &amp; F-actin are synonyms, but F-actin is often used for those formed </a:t>
            </a:r>
            <a:r>
              <a:rPr lang="en-US" altLang="en-US" sz="1000" i="1" dirty="0" smtClean="0">
                <a:latin typeface="Arial" panose="020B0604020202020204" pitchFamily="34" charset="0"/>
              </a:rPr>
              <a:t>in vitro</a:t>
            </a:r>
            <a:endParaRPr lang="en-US" altLang="en-US" sz="1000" dirty="0" smtClean="0">
              <a:latin typeface="Arial" panose="020B0604020202020204" pitchFamily="34" charset="0"/>
            </a:endParaRPr>
          </a:p>
          <a:p>
            <a:pPr eaLnBrk="1" hangingPunct="1">
              <a:lnSpc>
                <a:spcPct val="90000"/>
              </a:lnSpc>
            </a:pPr>
            <a:r>
              <a:rPr lang="en-US" altLang="en-US" sz="1000" dirty="0" smtClean="0">
                <a:latin typeface="Arial" panose="020B0604020202020204" pitchFamily="34" charset="0"/>
              </a:rPr>
              <a:t>	A.  In presence of ATP, actin monomers (G-actin) polymerize to form stiff filament made of 2 strands of actin molecules wound around each other in double helix </a:t>
            </a:r>
          </a:p>
          <a:p>
            <a:pPr eaLnBrk="1" hangingPunct="1">
              <a:lnSpc>
                <a:spcPct val="90000"/>
              </a:lnSpc>
            </a:pPr>
            <a:r>
              <a:rPr lang="en-US" altLang="en-US" sz="1000" dirty="0" smtClean="0">
                <a:latin typeface="Arial" panose="020B0604020202020204" pitchFamily="34" charset="0"/>
              </a:rPr>
              <a:t>	1.  Each actin subunit has polarity &amp; all actin filament subunits are pointed in same direction, so entire MF has polarity</a:t>
            </a:r>
          </a:p>
          <a:p>
            <a:pPr eaLnBrk="1" hangingPunct="1">
              <a:lnSpc>
                <a:spcPct val="90000"/>
              </a:lnSpc>
            </a:pPr>
            <a:r>
              <a:rPr lang="en-US" altLang="en-US" sz="1000" dirty="0" smtClean="0">
                <a:latin typeface="Arial" panose="020B0604020202020204" pitchFamily="34" charset="0"/>
              </a:rPr>
              <a:t>	B.  Depending on cell type &amp; activity in which it is engaged, MFs can be organized into highly ordered arrays, loose ill-defined networks, or tightly anchored bundles </a:t>
            </a:r>
          </a:p>
        </p:txBody>
      </p:sp>
    </p:spTree>
    <p:extLst>
      <p:ext uri="{BB962C8B-B14F-4D97-AF65-F5344CB8AC3E}">
        <p14:creationId xmlns:p14="http://schemas.microsoft.com/office/powerpoint/2010/main" val="338945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E</a:t>
            </a:r>
            <a:endParaRPr lang="en-US" dirty="0"/>
          </a:p>
        </p:txBody>
      </p:sp>
      <p:sp>
        <p:nvSpPr>
          <p:cNvPr id="4" name="Slide Number Placeholder 3"/>
          <p:cNvSpPr>
            <a:spLocks noGrp="1"/>
          </p:cNvSpPr>
          <p:nvPr>
            <p:ph type="sldNum" sz="quarter" idx="10"/>
          </p:nvPr>
        </p:nvSpPr>
        <p:spPr/>
        <p:txBody>
          <a:bodyPr/>
          <a:lstStyle/>
          <a:p>
            <a:fld id="{E2DF58D0-1058-46F3-9817-87A6680222A9}" type="slidenum">
              <a:rPr lang="en-US" smtClean="0"/>
              <a:pPr/>
              <a:t>15</a:t>
            </a:fld>
            <a:endParaRPr lang="en-US"/>
          </a:p>
        </p:txBody>
      </p:sp>
    </p:spTree>
    <p:extLst>
      <p:ext uri="{BB962C8B-B14F-4D97-AF65-F5344CB8AC3E}">
        <p14:creationId xmlns:p14="http://schemas.microsoft.com/office/powerpoint/2010/main" val="2065999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2813"/>
            <a:fld id="{347F6B51-83C8-46AF-9BAA-A409C72C2979}" type="slidenum">
              <a:rPr lang="en-US"/>
              <a:pPr defTabSz="912813"/>
              <a:t>19</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ln/>
        </p:spPr>
        <p:txBody>
          <a:bodyPr/>
          <a:lstStyle/>
          <a:p>
            <a:pPr eaLnBrk="1" hangingPunct="1">
              <a:lnSpc>
                <a:spcPct val="80000"/>
              </a:lnSpc>
            </a:pPr>
            <a:r>
              <a:rPr lang="en-US" sz="800" b="1" dirty="0" smtClean="0">
                <a:latin typeface="Arial" pitchFamily="34" charset="0"/>
                <a:ea typeface="ＭＳ Ｐゴシック" pitchFamily="34" charset="-128"/>
              </a:rPr>
              <a:t>Figure 16-59. Comparison of the </a:t>
            </a:r>
            <a:r>
              <a:rPr lang="en-US" sz="800" b="1" dirty="0" err="1" smtClean="0">
                <a:latin typeface="Arial" pitchFamily="34" charset="0"/>
                <a:ea typeface="ＭＳ Ｐゴシック" pitchFamily="34" charset="-128"/>
              </a:rPr>
              <a:t>mechanochemical</a:t>
            </a:r>
            <a:r>
              <a:rPr lang="en-US" sz="800" b="1" dirty="0" smtClean="0">
                <a:latin typeface="Arial" pitchFamily="34" charset="0"/>
                <a:ea typeface="ＭＳ Ｐゴシック" pitchFamily="34" charset="-128"/>
              </a:rPr>
              <a:t> cycles of </a:t>
            </a:r>
            <a:r>
              <a:rPr lang="en-US" sz="800" b="1" dirty="0" err="1" smtClean="0">
                <a:latin typeface="Arial" pitchFamily="34" charset="0"/>
                <a:ea typeface="ＭＳ Ｐゴシック" pitchFamily="34" charset="-128"/>
              </a:rPr>
              <a:t>kinesin</a:t>
            </a:r>
            <a:r>
              <a:rPr lang="en-US" sz="800" b="1" dirty="0" smtClean="0">
                <a:latin typeface="Arial" pitchFamily="34" charset="0"/>
                <a:ea typeface="ＭＳ Ｐゴシック" pitchFamily="34" charset="-128"/>
              </a:rPr>
              <a:t> and myosin II.</a:t>
            </a:r>
            <a:r>
              <a:rPr lang="en-US" sz="800" dirty="0" smtClean="0">
                <a:latin typeface="Arial" pitchFamily="34" charset="0"/>
                <a:ea typeface="ＭＳ Ｐゴシック" pitchFamily="34" charset="-128"/>
              </a:rPr>
              <a:t> The shading in the two circles representing the hydrolysis cycle indicates the proportion of the cycle spent in attached and detached states for each motor protein. (A) Summary of the coupling between ATP hydrolysis and conformational changes for </a:t>
            </a:r>
            <a:r>
              <a:rPr lang="en-US" sz="800" dirty="0" err="1" smtClean="0">
                <a:latin typeface="Arial" pitchFamily="34" charset="0"/>
                <a:ea typeface="ＭＳ Ｐゴシック" pitchFamily="34" charset="-128"/>
              </a:rPr>
              <a:t>kinesin</a:t>
            </a:r>
            <a:r>
              <a:rPr lang="en-US" sz="800" dirty="0" smtClean="0">
                <a:latin typeface="Arial" pitchFamily="34" charset="0"/>
                <a:ea typeface="ＭＳ Ｐゴシック" pitchFamily="34" charset="-128"/>
              </a:rPr>
              <a:t>. At the start of the cycle, one of the two </a:t>
            </a:r>
            <a:r>
              <a:rPr lang="en-US" sz="800" dirty="0" err="1" smtClean="0">
                <a:latin typeface="Arial" pitchFamily="34" charset="0"/>
                <a:ea typeface="ＭＳ Ｐゴシック" pitchFamily="34" charset="-128"/>
              </a:rPr>
              <a:t>kinesin</a:t>
            </a:r>
            <a:r>
              <a:rPr lang="en-US" sz="800" dirty="0" smtClean="0">
                <a:latin typeface="Arial" pitchFamily="34" charset="0"/>
                <a:ea typeface="ＭＳ Ｐゴシック" pitchFamily="34" charset="-128"/>
              </a:rPr>
              <a:t> heads, the front or leading head </a:t>
            </a:r>
            <a:r>
              <a:rPr lang="en-US" sz="800" i="1" dirty="0" smtClean="0">
                <a:latin typeface="Arial" pitchFamily="34" charset="0"/>
                <a:ea typeface="ＭＳ Ｐゴシック" pitchFamily="34" charset="-128"/>
              </a:rPr>
              <a:t>(dark green)</a:t>
            </a:r>
            <a:r>
              <a:rPr lang="en-US" sz="800" dirty="0" smtClean="0">
                <a:latin typeface="Arial" pitchFamily="34" charset="0"/>
                <a:ea typeface="ＭＳ Ｐゴシック" pitchFamily="34" charset="-128"/>
              </a:rPr>
              <a:t> is bound to the microtubule, with the rear or trailing head </a:t>
            </a:r>
            <a:r>
              <a:rPr lang="en-US" sz="800" i="1" dirty="0" smtClean="0">
                <a:latin typeface="Arial" pitchFamily="34" charset="0"/>
                <a:ea typeface="ＭＳ Ｐゴシック" pitchFamily="34" charset="-128"/>
              </a:rPr>
              <a:t>(light green)</a:t>
            </a:r>
            <a:r>
              <a:rPr lang="en-US" sz="800" dirty="0" smtClean="0">
                <a:latin typeface="Arial" pitchFamily="34" charset="0"/>
                <a:ea typeface="ＭＳ Ｐゴシック" pitchFamily="34" charset="-128"/>
              </a:rPr>
              <a:t> detached. Binding of ATP to the front head causes the rear head to be thrown forward, past the binding site of the attached head, to another binding site further toward the plus end of the microtubule. Release of ADP from the second head (now in the front) and hydrolysis of ATP on the first head (now in the rear) brings the </a:t>
            </a:r>
            <a:r>
              <a:rPr lang="en-US" sz="800" dirty="0" err="1" smtClean="0">
                <a:latin typeface="Arial" pitchFamily="34" charset="0"/>
                <a:ea typeface="ＭＳ Ｐゴシック" pitchFamily="34" charset="-128"/>
              </a:rPr>
              <a:t>dimer</a:t>
            </a:r>
            <a:r>
              <a:rPr lang="en-US" sz="800" dirty="0" smtClean="0">
                <a:latin typeface="Arial" pitchFamily="34" charset="0"/>
                <a:ea typeface="ＭＳ Ｐゴシック" pitchFamily="34" charset="-128"/>
              </a:rPr>
              <a:t> back to the original state, but the two heads have switched their relative positions, and the motor protein has moved one step along the microtubule </a:t>
            </a:r>
            <a:r>
              <a:rPr lang="en-US" sz="800" dirty="0" err="1" smtClean="0">
                <a:latin typeface="Arial" pitchFamily="34" charset="0"/>
                <a:ea typeface="ＭＳ Ｐゴシック" pitchFamily="34" charset="-128"/>
              </a:rPr>
              <a:t>protofilament</a:t>
            </a:r>
            <a:r>
              <a:rPr lang="en-US" sz="800" dirty="0" smtClean="0">
                <a:latin typeface="Arial" pitchFamily="34" charset="0"/>
                <a:ea typeface="ＭＳ Ｐゴシック" pitchFamily="34" charset="-128"/>
              </a:rPr>
              <a:t>. In this cycle, each head spends about 50% of its time attached to the microtubule and 50% of its time detached. (B) Summary of the coupling between ATP hydrolysis and conformational changes for myosin II. Myosin begins its cycle tightly bound to the </a:t>
            </a:r>
            <a:r>
              <a:rPr lang="en-US" sz="800" dirty="0" err="1" smtClean="0">
                <a:latin typeface="Arial" pitchFamily="34" charset="0"/>
                <a:ea typeface="ＭＳ Ｐゴシック" pitchFamily="34" charset="-128"/>
              </a:rPr>
              <a:t>actin</a:t>
            </a:r>
            <a:r>
              <a:rPr lang="en-US" sz="800" dirty="0" smtClean="0">
                <a:latin typeface="Arial" pitchFamily="34" charset="0"/>
                <a:ea typeface="ＭＳ Ｐゴシック" pitchFamily="34" charset="-128"/>
              </a:rPr>
              <a:t> filament, with no associated nucleotide, the so-called </a:t>
            </a:r>
            <a:r>
              <a:rPr lang="ja-JP" altLang="en-US" sz="800" dirty="0" smtClean="0">
                <a:latin typeface="Arial" pitchFamily="34" charset="0"/>
                <a:ea typeface="ＭＳ Ｐゴシック" pitchFamily="34" charset="-128"/>
              </a:rPr>
              <a:t>“</a:t>
            </a:r>
            <a:r>
              <a:rPr lang="en-US" altLang="ja-JP" sz="800" dirty="0" smtClean="0">
                <a:latin typeface="Arial" pitchFamily="34" charset="0"/>
                <a:ea typeface="ＭＳ Ｐゴシック" pitchFamily="34" charset="-128"/>
              </a:rPr>
              <a:t>rigor</a:t>
            </a:r>
            <a:r>
              <a:rPr lang="ja-JP" altLang="en-US" sz="800" dirty="0" smtClean="0">
                <a:latin typeface="Arial" pitchFamily="34" charset="0"/>
                <a:ea typeface="ＭＳ Ｐゴシック" pitchFamily="34" charset="-128"/>
              </a:rPr>
              <a:t>”</a:t>
            </a:r>
            <a:r>
              <a:rPr lang="en-US" altLang="ja-JP" sz="800" dirty="0" smtClean="0">
                <a:latin typeface="Arial" pitchFamily="34" charset="0"/>
                <a:ea typeface="ＭＳ Ｐゴシック" pitchFamily="34" charset="-128"/>
              </a:rPr>
              <a:t> state. ATP binding releases the head from the filament. ATP hydrolysis occurs while the myosin head is detached from the filament, causing the head to assume a cocked conformation, although both ADP and inorganic phosphate remain tightly bound to the head. When the head rebinds to the filament, the release of phosphate, followed by the release of ADP, trigger the power stroke that moves the filament relative to the motor protein. ATP binding releases the head to allow the cycle to begin again. In the myosin cycle, the head remains bound to the </a:t>
            </a:r>
            <a:r>
              <a:rPr lang="en-US" altLang="ja-JP" sz="800" dirty="0" err="1" smtClean="0">
                <a:latin typeface="Arial" pitchFamily="34" charset="0"/>
                <a:ea typeface="ＭＳ Ｐゴシック" pitchFamily="34" charset="-128"/>
              </a:rPr>
              <a:t>actin</a:t>
            </a:r>
            <a:r>
              <a:rPr lang="en-US" altLang="ja-JP" sz="800" dirty="0" smtClean="0">
                <a:latin typeface="Arial" pitchFamily="34" charset="0"/>
                <a:ea typeface="ＭＳ Ｐゴシック" pitchFamily="34" charset="-128"/>
              </a:rPr>
              <a:t> filament for only about 5% of the entire cycle time, allowing many </a:t>
            </a:r>
            <a:r>
              <a:rPr lang="en-US" altLang="ja-JP" sz="800" dirty="0" err="1" smtClean="0">
                <a:latin typeface="Arial" pitchFamily="34" charset="0"/>
                <a:ea typeface="ＭＳ Ｐゴシック" pitchFamily="34" charset="-128"/>
              </a:rPr>
              <a:t>myosins</a:t>
            </a:r>
            <a:r>
              <a:rPr lang="en-US" altLang="ja-JP" sz="800" dirty="0" smtClean="0">
                <a:latin typeface="Arial" pitchFamily="34" charset="0"/>
                <a:ea typeface="ＭＳ Ｐゴシック" pitchFamily="34" charset="-128"/>
              </a:rPr>
              <a:t> to work together to move a single </a:t>
            </a:r>
            <a:r>
              <a:rPr lang="en-US" altLang="ja-JP" sz="800" dirty="0" err="1" smtClean="0">
                <a:latin typeface="Arial" pitchFamily="34" charset="0"/>
                <a:ea typeface="ＭＳ Ｐゴシック" pitchFamily="34" charset="-128"/>
              </a:rPr>
              <a:t>actin</a:t>
            </a:r>
            <a:r>
              <a:rPr lang="en-US" altLang="ja-JP" sz="800" dirty="0" smtClean="0">
                <a:latin typeface="Arial" pitchFamily="34" charset="0"/>
                <a:ea typeface="ＭＳ Ｐゴシック" pitchFamily="34" charset="-128"/>
              </a:rPr>
              <a:t> filament. </a:t>
            </a:r>
          </a:p>
          <a:p>
            <a:pPr eaLnBrk="1" hangingPunct="1">
              <a:lnSpc>
                <a:spcPct val="80000"/>
              </a:lnSpc>
            </a:pPr>
            <a:r>
              <a:rPr lang="en-US" dirty="0" smtClean="0">
                <a:latin typeface="Arial" pitchFamily="34" charset="0"/>
                <a:ea typeface="ＭＳ Ｐゴシック" pitchFamily="34" charset="-128"/>
              </a:rPr>
              <a:t>2 heads of </a:t>
            </a:r>
            <a:r>
              <a:rPr lang="en-US" dirty="0" err="1" smtClean="0">
                <a:latin typeface="Arial" pitchFamily="34" charset="0"/>
                <a:ea typeface="ＭＳ Ｐゴシック" pitchFamily="34" charset="-128"/>
              </a:rPr>
              <a:t>kinesin</a:t>
            </a:r>
            <a:r>
              <a:rPr lang="en-US" dirty="0" smtClean="0">
                <a:latin typeface="Arial" pitchFamily="34" charset="0"/>
                <a:ea typeface="ＭＳ Ｐゴシック" pitchFamily="34" charset="-128"/>
              </a:rPr>
              <a:t> behave in coordinated manner, so that they are always present at different stages in their chemical &amp; mechanical cycles at a given time</a:t>
            </a:r>
          </a:p>
          <a:p>
            <a:pPr eaLnBrk="1" hangingPunct="1">
              <a:lnSpc>
                <a:spcPct val="80000"/>
              </a:lnSpc>
            </a:pPr>
            <a:r>
              <a:rPr lang="en-US" dirty="0" smtClean="0">
                <a:latin typeface="Arial" pitchFamily="34" charset="0"/>
                <a:ea typeface="ＭＳ Ｐゴシック" pitchFamily="34" charset="-128"/>
              </a:rPr>
              <a:t>When one head binds to MT, the interaction induces a conformational change in adjacent neck region of motor protein that causes the other head to swing forward toward its binding site on </a:t>
            </a:r>
            <a:r>
              <a:rPr lang="en-US" dirty="0" err="1" smtClean="0">
                <a:latin typeface="Arial" pitchFamily="34" charset="0"/>
                <a:ea typeface="ＭＳ Ｐゴシック" pitchFamily="34" charset="-128"/>
              </a:rPr>
              <a:t>protofilament</a:t>
            </a:r>
            <a:endParaRPr lang="en-US" dirty="0" smtClean="0">
              <a:latin typeface="Arial" pitchFamily="34" charset="0"/>
              <a:ea typeface="ＭＳ Ｐゴシック" pitchFamily="34" charset="-128"/>
            </a:endParaRPr>
          </a:p>
          <a:p>
            <a:pPr eaLnBrk="1" hangingPunct="1">
              <a:lnSpc>
                <a:spcPct val="80000"/>
              </a:lnSpc>
            </a:pPr>
            <a:r>
              <a:rPr lang="en-US" dirty="0" smtClean="0">
                <a:latin typeface="Arial" pitchFamily="34" charset="0"/>
                <a:ea typeface="ＭＳ Ｐゴシック" pitchFamily="34" charset="-128"/>
              </a:rPr>
              <a:t>Force generated by head catalytic activity leads to large-scale swinging movement of neck</a:t>
            </a:r>
          </a:p>
          <a:p>
            <a:pPr eaLnBrk="1" hangingPunct="1">
              <a:lnSpc>
                <a:spcPct val="80000"/>
              </a:lnSpc>
            </a:pPr>
            <a:r>
              <a:rPr lang="en-US" dirty="0" smtClean="0">
                <a:latin typeface="Arial" pitchFamily="34" charset="0"/>
                <a:ea typeface="ＭＳ Ｐゴシック" pitchFamily="34" charset="-128"/>
              </a:rPr>
              <a:t>A </a:t>
            </a:r>
            <a:r>
              <a:rPr lang="en-US" dirty="0" err="1" smtClean="0">
                <a:latin typeface="Arial" pitchFamily="34" charset="0"/>
                <a:ea typeface="ＭＳ Ｐゴシック" pitchFamily="34" charset="-128"/>
              </a:rPr>
              <a:t>kinesin</a:t>
            </a:r>
            <a:r>
              <a:rPr lang="en-US" dirty="0" smtClean="0">
                <a:latin typeface="Arial" pitchFamily="34" charset="0"/>
                <a:ea typeface="ＭＳ Ｐゴシック" pitchFamily="34" charset="-128"/>
              </a:rPr>
              <a:t> molecule walks along a MT, hydrolyzing one ATP with each step</a:t>
            </a:r>
          </a:p>
        </p:txBody>
      </p:sp>
    </p:spTree>
    <p:extLst>
      <p:ext uri="{BB962C8B-B14F-4D97-AF65-F5344CB8AC3E}">
        <p14:creationId xmlns:p14="http://schemas.microsoft.com/office/powerpoint/2010/main" val="982492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2813"/>
            <a:fld id="{C22234EC-1615-4254-B00B-1E6A95769DE6}" type="slidenum">
              <a:rPr lang="en-US"/>
              <a:pPr defTabSz="912813"/>
              <a:t>21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ln/>
        </p:spPr>
        <p:txBody>
          <a:bodyPr/>
          <a:lstStyle/>
          <a:p>
            <a:pPr eaLnBrk="1" hangingPunct="1">
              <a:defRPr/>
            </a:pPr>
            <a:r>
              <a:rPr lang="en-US" dirty="0">
                <a:cs typeface="+mn-cs"/>
              </a:rPr>
              <a:t>Body of evidence suggests 2 roles of </a:t>
            </a:r>
            <a:r>
              <a:rPr lang="en-US" dirty="0" err="1">
                <a:cs typeface="+mn-cs"/>
              </a:rPr>
              <a:t>cytoplasmic</a:t>
            </a:r>
            <a:r>
              <a:rPr lang="en-US" dirty="0">
                <a:cs typeface="+mn-cs"/>
              </a:rPr>
              <a:t> </a:t>
            </a:r>
            <a:r>
              <a:rPr lang="en-US" dirty="0" err="1">
                <a:cs typeface="+mn-cs"/>
              </a:rPr>
              <a:t>dynein</a:t>
            </a:r>
            <a:endParaRPr lang="en-US" dirty="0">
              <a:cs typeface="+mn-cs"/>
            </a:endParaRPr>
          </a:p>
          <a:p>
            <a:pPr eaLnBrk="1" hangingPunct="1">
              <a:defRPr/>
            </a:pPr>
            <a:r>
              <a:rPr lang="en-US" dirty="0">
                <a:cs typeface="+mn-cs"/>
              </a:rPr>
              <a:t>	A.  Force generating agent in positioning of spindle &amp; chromosome movement during mitosis </a:t>
            </a:r>
          </a:p>
          <a:p>
            <a:pPr eaLnBrk="1" hangingPunct="1">
              <a:defRPr/>
            </a:pPr>
            <a:r>
              <a:rPr lang="en-US" dirty="0">
                <a:cs typeface="+mn-cs"/>
              </a:rPr>
              <a:t>	B.  "-"-end-directed </a:t>
            </a:r>
            <a:r>
              <a:rPr lang="en-US" dirty="0" err="1">
                <a:cs typeface="+mn-cs"/>
              </a:rPr>
              <a:t>microtubular</a:t>
            </a:r>
            <a:r>
              <a:rPr lang="en-US" dirty="0">
                <a:cs typeface="+mn-cs"/>
              </a:rPr>
              <a:t> motor for Golgi complex positioning &amp; movement of vesicles &amp; organelles through cytoplasm</a:t>
            </a:r>
          </a:p>
          <a:p>
            <a:pPr eaLnBrk="1" hangingPunct="1">
              <a:defRPr/>
            </a:pPr>
            <a:r>
              <a:rPr lang="en-US" dirty="0">
                <a:cs typeface="+mn-cs"/>
              </a:rPr>
              <a:t>	1.  In nerve cells, </a:t>
            </a:r>
            <a:r>
              <a:rPr lang="en-US" dirty="0" err="1">
                <a:cs typeface="+mn-cs"/>
              </a:rPr>
              <a:t>cytoplasmic</a:t>
            </a:r>
            <a:r>
              <a:rPr lang="en-US" dirty="0">
                <a:cs typeface="+mn-cs"/>
              </a:rPr>
              <a:t> </a:t>
            </a:r>
            <a:r>
              <a:rPr lang="en-US" dirty="0" err="1">
                <a:cs typeface="+mn-cs"/>
              </a:rPr>
              <a:t>dynein</a:t>
            </a:r>
            <a:r>
              <a:rPr lang="en-US" dirty="0">
                <a:cs typeface="+mn-cs"/>
              </a:rPr>
              <a:t> implicated in retrograde </a:t>
            </a:r>
            <a:r>
              <a:rPr lang="en-US" dirty="0" err="1">
                <a:cs typeface="+mn-cs"/>
              </a:rPr>
              <a:t>cytoplasmic</a:t>
            </a:r>
            <a:r>
              <a:rPr lang="en-US" dirty="0">
                <a:cs typeface="+mn-cs"/>
              </a:rPr>
              <a:t> organelle movement (toward cell body &amp; cell center) &amp; </a:t>
            </a:r>
            <a:r>
              <a:rPr lang="en-US" dirty="0" err="1">
                <a:cs typeface="+mn-cs"/>
              </a:rPr>
              <a:t>anterograde</a:t>
            </a:r>
            <a:r>
              <a:rPr lang="en-US" dirty="0">
                <a:cs typeface="+mn-cs"/>
              </a:rPr>
              <a:t> movement of MTs</a:t>
            </a:r>
          </a:p>
          <a:p>
            <a:pPr eaLnBrk="1" hangingPunct="1">
              <a:defRPr/>
            </a:pPr>
            <a:r>
              <a:rPr lang="en-US" dirty="0">
                <a:cs typeface="+mn-cs"/>
              </a:rPr>
              <a:t>		2.  In fibroblasts &amp; other </a:t>
            </a:r>
            <a:r>
              <a:rPr lang="en-US" dirty="0" err="1">
                <a:cs typeface="+mn-cs"/>
              </a:rPr>
              <a:t>nonneural</a:t>
            </a:r>
            <a:r>
              <a:rPr lang="en-US" dirty="0">
                <a:cs typeface="+mn-cs"/>
              </a:rPr>
              <a:t> cells, it may transport membranous organelles (</a:t>
            </a:r>
            <a:r>
              <a:rPr lang="en-US" dirty="0" err="1">
                <a:cs typeface="+mn-cs"/>
              </a:rPr>
              <a:t>endosomes</a:t>
            </a:r>
            <a:r>
              <a:rPr lang="en-US" dirty="0">
                <a:cs typeface="+mn-cs"/>
              </a:rPr>
              <a:t>, </a:t>
            </a:r>
            <a:r>
              <a:rPr lang="en-US" dirty="0" err="1">
                <a:cs typeface="+mn-cs"/>
              </a:rPr>
              <a:t>lysosomes</a:t>
            </a:r>
            <a:r>
              <a:rPr lang="en-US" dirty="0">
                <a:cs typeface="+mn-cs"/>
              </a:rPr>
              <a:t>, ER-derived vesicles heading toward Golgi complex) from peripheral locations toward cell center </a:t>
            </a:r>
          </a:p>
          <a:p>
            <a:pPr eaLnBrk="1" hangingPunct="1">
              <a:defRPr/>
            </a:pPr>
            <a:r>
              <a:rPr lang="en-US" dirty="0">
                <a:cs typeface="+mn-cs"/>
              </a:rPr>
              <a:t>III.  </a:t>
            </a:r>
            <a:r>
              <a:rPr lang="en-US" dirty="0" err="1">
                <a:cs typeface="+mn-cs"/>
              </a:rPr>
              <a:t>Cytoplasmic</a:t>
            </a:r>
            <a:r>
              <a:rPr lang="en-US" dirty="0">
                <a:cs typeface="+mn-cs"/>
              </a:rPr>
              <a:t> </a:t>
            </a:r>
            <a:r>
              <a:rPr lang="en-US" dirty="0" err="1">
                <a:cs typeface="+mn-cs"/>
              </a:rPr>
              <a:t>dynein</a:t>
            </a:r>
            <a:r>
              <a:rPr lang="en-US" dirty="0">
                <a:cs typeface="+mn-cs"/>
              </a:rPr>
              <a:t> does not interact directly with membrane-bounded cargo, but requires an intervening </a:t>
            </a:r>
            <a:r>
              <a:rPr lang="en-US" dirty="0" err="1">
                <a:cs typeface="+mn-cs"/>
              </a:rPr>
              <a:t>multisubunit</a:t>
            </a:r>
            <a:r>
              <a:rPr lang="en-US" dirty="0">
                <a:cs typeface="+mn-cs"/>
              </a:rPr>
              <a:t> adaptor, </a:t>
            </a:r>
            <a:r>
              <a:rPr lang="en-US" b="1" dirty="0" err="1">
                <a:cs typeface="+mn-cs"/>
              </a:rPr>
              <a:t>dynactin</a:t>
            </a:r>
            <a:r>
              <a:rPr lang="en-US" dirty="0">
                <a:cs typeface="+mn-cs"/>
              </a:rPr>
              <a:t>, that may also regulate </a:t>
            </a:r>
            <a:r>
              <a:rPr lang="en-US" dirty="0" err="1">
                <a:cs typeface="+mn-cs"/>
              </a:rPr>
              <a:t>dynein</a:t>
            </a:r>
            <a:r>
              <a:rPr lang="en-US" dirty="0">
                <a:cs typeface="+mn-cs"/>
              </a:rPr>
              <a:t> activity &amp; help bind motor protein to MT</a:t>
            </a:r>
          </a:p>
          <a:p>
            <a:pPr eaLnBrk="1" hangingPunct="1">
              <a:defRPr/>
            </a:pPr>
            <a:endParaRPr lang="en-US" dirty="0">
              <a:cs typeface="+mn-cs"/>
            </a:endParaRPr>
          </a:p>
          <a:p>
            <a:pPr eaLnBrk="1" hangingPunct="1">
              <a:defRPr/>
            </a:pPr>
            <a:endParaRPr lang="en-US" dirty="0">
              <a:cs typeface="+mn-cs"/>
            </a:endParaRPr>
          </a:p>
        </p:txBody>
      </p:sp>
    </p:spTree>
    <p:extLst>
      <p:ext uri="{BB962C8B-B14F-4D97-AF65-F5344CB8AC3E}">
        <p14:creationId xmlns:p14="http://schemas.microsoft.com/office/powerpoint/2010/main" val="1801733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Anthony J. </a:t>
            </a:r>
            <a:r>
              <a:rPr lang="en-US" altLang="zh-CN" dirty="0" err="1" smtClean="0"/>
              <a:t>Roberts,et</a:t>
            </a:r>
            <a:r>
              <a:rPr lang="en-US" altLang="zh-CN" dirty="0" smtClean="0"/>
              <a:t> al. Nature Reviews Molecular Cell Biology 14, 713–726 (2013)</a:t>
            </a:r>
            <a:endParaRPr lang="zh-CN" altLang="en-US" dirty="0"/>
          </a:p>
        </p:txBody>
      </p:sp>
      <p:sp>
        <p:nvSpPr>
          <p:cNvPr id="4" name="灯片编号占位符 3"/>
          <p:cNvSpPr>
            <a:spLocks noGrp="1"/>
          </p:cNvSpPr>
          <p:nvPr>
            <p:ph type="sldNum" sz="quarter" idx="10"/>
          </p:nvPr>
        </p:nvSpPr>
        <p:spPr/>
        <p:txBody>
          <a:bodyPr/>
          <a:lstStyle/>
          <a:p>
            <a:fld id="{B5334FD5-5F20-43FA-B6B5-B4438823609C}" type="slidenum">
              <a:rPr lang="en-US" smtClean="0"/>
              <a:t>22</a:t>
            </a:fld>
            <a:endParaRPr lang="en-US"/>
          </a:p>
        </p:txBody>
      </p:sp>
    </p:spTree>
    <p:extLst>
      <p:ext uri="{BB962C8B-B14F-4D97-AF65-F5344CB8AC3E}">
        <p14:creationId xmlns:p14="http://schemas.microsoft.com/office/powerpoint/2010/main" val="4038526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2813"/>
            <a:fld id="{60FCAAA3-2AFF-4576-9005-0C6147D563C6}" type="slidenum">
              <a:rPr lang="en-US"/>
              <a:pPr defTabSz="912813"/>
              <a:t>23</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ln/>
        </p:spPr>
        <p:txBody>
          <a:bodyPr/>
          <a:lstStyle/>
          <a:p>
            <a:pPr eaLnBrk="1" hangingPunct="1"/>
            <a:r>
              <a:rPr lang="en-US" sz="1000" b="1" dirty="0" smtClean="0">
                <a:latin typeface="Arial" pitchFamily="34" charset="0"/>
                <a:ea typeface="ＭＳ Ｐゴシック" pitchFamily="34" charset="-128"/>
              </a:rPr>
              <a:t>Figure 16-59. Comparison of the </a:t>
            </a:r>
            <a:r>
              <a:rPr lang="en-US" sz="1000" b="1" dirty="0" err="1" smtClean="0">
                <a:latin typeface="Arial" pitchFamily="34" charset="0"/>
                <a:ea typeface="ＭＳ Ｐゴシック" pitchFamily="34" charset="-128"/>
              </a:rPr>
              <a:t>mechanochemical</a:t>
            </a:r>
            <a:r>
              <a:rPr lang="en-US" sz="1000" b="1" dirty="0" smtClean="0">
                <a:latin typeface="Arial" pitchFamily="34" charset="0"/>
                <a:ea typeface="ＭＳ Ｐゴシック" pitchFamily="34" charset="-128"/>
              </a:rPr>
              <a:t> cycles of </a:t>
            </a:r>
            <a:r>
              <a:rPr lang="en-US" sz="1000" b="1" dirty="0" err="1" smtClean="0">
                <a:latin typeface="Arial" pitchFamily="34" charset="0"/>
                <a:ea typeface="ＭＳ Ｐゴシック" pitchFamily="34" charset="-128"/>
              </a:rPr>
              <a:t>kinesin</a:t>
            </a:r>
            <a:r>
              <a:rPr lang="en-US" sz="1000" b="1" dirty="0" smtClean="0">
                <a:latin typeface="Arial" pitchFamily="34" charset="0"/>
                <a:ea typeface="ＭＳ Ｐゴシック" pitchFamily="34" charset="-128"/>
              </a:rPr>
              <a:t> and myosin II.</a:t>
            </a:r>
            <a:r>
              <a:rPr lang="en-US" sz="1000" dirty="0" smtClean="0">
                <a:latin typeface="Arial" pitchFamily="34" charset="0"/>
                <a:ea typeface="ＭＳ Ｐゴシック" pitchFamily="34" charset="-128"/>
              </a:rPr>
              <a:t> The shading in the two circles representing the hydrolysis cycle indicates the proportion of the cycle spent in attached and detached states for each motor protein. (A) Summary of the coupling between ATP hydrolysis and conformational changes for </a:t>
            </a:r>
            <a:r>
              <a:rPr lang="en-US" sz="1000" dirty="0" err="1" smtClean="0">
                <a:latin typeface="Arial" pitchFamily="34" charset="0"/>
                <a:ea typeface="ＭＳ Ｐゴシック" pitchFamily="34" charset="-128"/>
              </a:rPr>
              <a:t>kinesin</a:t>
            </a:r>
            <a:r>
              <a:rPr lang="en-US" sz="1000" dirty="0" smtClean="0">
                <a:latin typeface="Arial" pitchFamily="34" charset="0"/>
                <a:ea typeface="ＭＳ Ｐゴシック" pitchFamily="34" charset="-128"/>
              </a:rPr>
              <a:t>. At the start of the cycle, one of the two </a:t>
            </a:r>
            <a:r>
              <a:rPr lang="en-US" sz="1000" dirty="0" err="1" smtClean="0">
                <a:latin typeface="Arial" pitchFamily="34" charset="0"/>
                <a:ea typeface="ＭＳ Ｐゴシック" pitchFamily="34" charset="-128"/>
              </a:rPr>
              <a:t>kinesin</a:t>
            </a:r>
            <a:r>
              <a:rPr lang="en-US" sz="1000" dirty="0" smtClean="0">
                <a:latin typeface="Arial" pitchFamily="34" charset="0"/>
                <a:ea typeface="ＭＳ Ｐゴシック" pitchFamily="34" charset="-128"/>
              </a:rPr>
              <a:t> heads, the front or leading head </a:t>
            </a:r>
            <a:r>
              <a:rPr lang="en-US" sz="1000" i="1" dirty="0" smtClean="0">
                <a:latin typeface="Arial" pitchFamily="34" charset="0"/>
                <a:ea typeface="ＭＳ Ｐゴシック" pitchFamily="34" charset="-128"/>
              </a:rPr>
              <a:t>(dark green)</a:t>
            </a:r>
            <a:r>
              <a:rPr lang="en-US" sz="1000" dirty="0" smtClean="0">
                <a:latin typeface="Arial" pitchFamily="34" charset="0"/>
                <a:ea typeface="ＭＳ Ｐゴシック" pitchFamily="34" charset="-128"/>
              </a:rPr>
              <a:t> is bound to the microtubule, with the rear or trailing head </a:t>
            </a:r>
            <a:r>
              <a:rPr lang="en-US" sz="1000" i="1" dirty="0" smtClean="0">
                <a:latin typeface="Arial" pitchFamily="34" charset="0"/>
                <a:ea typeface="ＭＳ Ｐゴシック" pitchFamily="34" charset="-128"/>
              </a:rPr>
              <a:t>(light green)</a:t>
            </a:r>
            <a:r>
              <a:rPr lang="en-US" sz="1000" dirty="0" smtClean="0">
                <a:latin typeface="Arial" pitchFamily="34" charset="0"/>
                <a:ea typeface="ＭＳ Ｐゴシック" pitchFamily="34" charset="-128"/>
              </a:rPr>
              <a:t> detached. Binding of ATP to the front head causes the rear head to be thrown forward, past the binding site of the attached head, to another binding site further toward the plus end of the microtubule. Release of ADP from the second head (now in the front) and hydrolysis of ATP on the first head (now in the rear) brings the </a:t>
            </a:r>
            <a:r>
              <a:rPr lang="en-US" sz="1000" dirty="0" err="1" smtClean="0">
                <a:latin typeface="Arial" pitchFamily="34" charset="0"/>
                <a:ea typeface="ＭＳ Ｐゴシック" pitchFamily="34" charset="-128"/>
              </a:rPr>
              <a:t>dimer</a:t>
            </a:r>
            <a:r>
              <a:rPr lang="en-US" sz="1000" dirty="0" smtClean="0">
                <a:latin typeface="Arial" pitchFamily="34" charset="0"/>
                <a:ea typeface="ＭＳ Ｐゴシック" pitchFamily="34" charset="-128"/>
              </a:rPr>
              <a:t> back to the original state, but the two heads have switched their relative positions, and the motor protein has moved one step along the microtubule </a:t>
            </a:r>
            <a:r>
              <a:rPr lang="en-US" sz="1000" dirty="0" err="1" smtClean="0">
                <a:latin typeface="Arial" pitchFamily="34" charset="0"/>
                <a:ea typeface="ＭＳ Ｐゴシック" pitchFamily="34" charset="-128"/>
              </a:rPr>
              <a:t>protofilament</a:t>
            </a:r>
            <a:r>
              <a:rPr lang="en-US" sz="1000" dirty="0" smtClean="0">
                <a:latin typeface="Arial" pitchFamily="34" charset="0"/>
                <a:ea typeface="ＭＳ Ｐゴシック" pitchFamily="34" charset="-128"/>
              </a:rPr>
              <a:t>. In this cycle, each head spends about 50% of its time attached to the microtubule and 50% of its time detached. (B) Summary of the coupling between ATP hydrolysis and conformational changes for myosin II. Myosin begins its cycle tightly bound to the </a:t>
            </a:r>
            <a:r>
              <a:rPr lang="en-US" sz="1000" dirty="0" err="1" smtClean="0">
                <a:latin typeface="Arial" pitchFamily="34" charset="0"/>
                <a:ea typeface="ＭＳ Ｐゴシック" pitchFamily="34" charset="-128"/>
              </a:rPr>
              <a:t>actin</a:t>
            </a:r>
            <a:r>
              <a:rPr lang="en-US" sz="1000" dirty="0" smtClean="0">
                <a:latin typeface="Arial" pitchFamily="34" charset="0"/>
                <a:ea typeface="ＭＳ Ｐゴシック" pitchFamily="34" charset="-128"/>
              </a:rPr>
              <a:t> filament, with no associated nucleotide, the so-called </a:t>
            </a:r>
            <a:r>
              <a:rPr lang="ja-JP" altLang="en-US" sz="1000" dirty="0" smtClean="0">
                <a:latin typeface="Arial" pitchFamily="34" charset="0"/>
                <a:ea typeface="ＭＳ Ｐゴシック" pitchFamily="34" charset="-128"/>
              </a:rPr>
              <a:t>“</a:t>
            </a:r>
            <a:r>
              <a:rPr lang="en-US" altLang="ja-JP" sz="1000" dirty="0" smtClean="0">
                <a:latin typeface="Arial" pitchFamily="34" charset="0"/>
                <a:ea typeface="ＭＳ Ｐゴシック" pitchFamily="34" charset="-128"/>
              </a:rPr>
              <a:t>rigor</a:t>
            </a:r>
            <a:r>
              <a:rPr lang="ja-JP" altLang="en-US" sz="1000" dirty="0" smtClean="0">
                <a:latin typeface="Arial" pitchFamily="34" charset="0"/>
                <a:ea typeface="ＭＳ Ｐゴシック" pitchFamily="34" charset="-128"/>
              </a:rPr>
              <a:t>”</a:t>
            </a:r>
            <a:r>
              <a:rPr lang="en-US" altLang="ja-JP" sz="1000" dirty="0" smtClean="0">
                <a:latin typeface="Arial" pitchFamily="34" charset="0"/>
                <a:ea typeface="ＭＳ Ｐゴシック" pitchFamily="34" charset="-128"/>
              </a:rPr>
              <a:t> state. ATP binding releases the head from the filament. ATP hydrolysis occurs while the myosin head is detached from the filament, causing the head to assume a cocked conformation, although both ADP and inorganic phosphate remain tightly bound to the head. When the head rebinds to the filament, the release of phosphate, followed by the release of ADP, trigger the power stroke that moves the filament relative to the motor protein. ATP binding releases the head to allow the cycle to begin again. In the myosin cycle, the head remains bound to the </a:t>
            </a:r>
            <a:r>
              <a:rPr lang="en-US" altLang="ja-JP" sz="1000" dirty="0" err="1" smtClean="0">
                <a:latin typeface="Arial" pitchFamily="34" charset="0"/>
                <a:ea typeface="ＭＳ Ｐゴシック" pitchFamily="34" charset="-128"/>
              </a:rPr>
              <a:t>actin</a:t>
            </a:r>
            <a:r>
              <a:rPr lang="en-US" altLang="ja-JP" sz="1000" dirty="0" smtClean="0">
                <a:latin typeface="Arial" pitchFamily="34" charset="0"/>
                <a:ea typeface="ＭＳ Ｐゴシック" pitchFamily="34" charset="-128"/>
              </a:rPr>
              <a:t> filament for only about 5% of the entire cycle time, allowing many </a:t>
            </a:r>
            <a:r>
              <a:rPr lang="en-US" altLang="ja-JP" sz="1000" dirty="0" err="1" smtClean="0">
                <a:latin typeface="Arial" pitchFamily="34" charset="0"/>
                <a:ea typeface="ＭＳ Ｐゴシック" pitchFamily="34" charset="-128"/>
              </a:rPr>
              <a:t>myosins</a:t>
            </a:r>
            <a:r>
              <a:rPr lang="en-US" altLang="ja-JP" sz="1000" dirty="0" smtClean="0">
                <a:latin typeface="Arial" pitchFamily="34" charset="0"/>
                <a:ea typeface="ＭＳ Ｐゴシック" pitchFamily="34" charset="-128"/>
              </a:rPr>
              <a:t> to work together to move a single </a:t>
            </a:r>
            <a:r>
              <a:rPr lang="en-US" altLang="ja-JP" sz="1000" dirty="0" err="1" smtClean="0">
                <a:latin typeface="Arial" pitchFamily="34" charset="0"/>
                <a:ea typeface="ＭＳ Ｐゴシック" pitchFamily="34" charset="-128"/>
              </a:rPr>
              <a:t>actin</a:t>
            </a:r>
            <a:r>
              <a:rPr lang="en-US" altLang="ja-JP" sz="1000" dirty="0" smtClean="0">
                <a:latin typeface="Arial" pitchFamily="34" charset="0"/>
                <a:ea typeface="ＭＳ Ｐゴシック" pitchFamily="34" charset="-128"/>
              </a:rPr>
              <a:t> filament. </a:t>
            </a:r>
            <a:endParaRPr lang="en-US" sz="1000" dirty="0" smtClean="0">
              <a:latin typeface="Arial" pitchFamily="34" charset="0"/>
              <a:ea typeface="ＭＳ Ｐゴシック" pitchFamily="34" charset="-128"/>
            </a:endParaRPr>
          </a:p>
        </p:txBody>
      </p:sp>
    </p:spTree>
    <p:extLst>
      <p:ext uri="{BB962C8B-B14F-4D97-AF65-F5344CB8AC3E}">
        <p14:creationId xmlns:p14="http://schemas.microsoft.com/office/powerpoint/2010/main" val="378176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http://www.eurweb.com/2011/02/photos-the-story-behind-derek-jeter%E2%80%99s-7-7-million-house/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4"/>
              </a:rPr>
              <a:t>http://bananajoke.com/stories/15-strangest-houses-around-the-world/</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5"/>
              </a:rPr>
              <a:t>http://www.crystalinks.com/housesweird.html</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0CB5A98B-DF91-4D99-B527-F4D73CD97D3F}" type="slidenum">
              <a:rPr lang="en-US" smtClean="0"/>
              <a:t>24</a:t>
            </a:fld>
            <a:endParaRPr lang="en-US"/>
          </a:p>
        </p:txBody>
      </p:sp>
    </p:spTree>
    <p:extLst>
      <p:ext uri="{BB962C8B-B14F-4D97-AF65-F5344CB8AC3E}">
        <p14:creationId xmlns:p14="http://schemas.microsoft.com/office/powerpoint/2010/main" val="1243883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eaLnBrk="0" hangingPunct="0">
              <a:defRPr>
                <a:solidFill>
                  <a:schemeClr val="tx1"/>
                </a:solidFill>
                <a:latin typeface="Arial" pitchFamily="34" charset="0"/>
              </a:defRPr>
            </a:lvl1pPr>
            <a:lvl2pPr marL="730250" indent="-280988" eaLnBrk="0" hangingPunct="0">
              <a:defRPr>
                <a:solidFill>
                  <a:schemeClr val="tx1"/>
                </a:solidFill>
                <a:latin typeface="Arial" pitchFamily="34" charset="0"/>
              </a:defRPr>
            </a:lvl2pPr>
            <a:lvl3pPr marL="1123950" indent="-225425" eaLnBrk="0" hangingPunct="0">
              <a:defRPr>
                <a:solidFill>
                  <a:schemeClr val="tx1"/>
                </a:solidFill>
                <a:latin typeface="Arial" pitchFamily="34" charset="0"/>
              </a:defRPr>
            </a:lvl3pPr>
            <a:lvl4pPr marL="1573213" indent="-225425" eaLnBrk="0" hangingPunct="0">
              <a:defRPr>
                <a:solidFill>
                  <a:schemeClr val="tx1"/>
                </a:solidFill>
                <a:latin typeface="Arial" pitchFamily="34" charset="0"/>
              </a:defRPr>
            </a:lvl4pPr>
            <a:lvl5pPr marL="2022475" indent="-225425" eaLnBrk="0" hangingPunct="0">
              <a:defRPr>
                <a:solidFill>
                  <a:schemeClr val="tx1"/>
                </a:solidFill>
                <a:latin typeface="Arial" pitchFamily="34" charset="0"/>
              </a:defRPr>
            </a:lvl5pPr>
            <a:lvl6pPr marL="2479675" indent="-225425" eaLnBrk="0" fontAlgn="base" hangingPunct="0">
              <a:spcBef>
                <a:spcPct val="0"/>
              </a:spcBef>
              <a:spcAft>
                <a:spcPct val="0"/>
              </a:spcAft>
              <a:defRPr>
                <a:solidFill>
                  <a:schemeClr val="tx1"/>
                </a:solidFill>
                <a:latin typeface="Arial" pitchFamily="34" charset="0"/>
              </a:defRPr>
            </a:lvl6pPr>
            <a:lvl7pPr marL="2936875" indent="-225425" eaLnBrk="0" fontAlgn="base" hangingPunct="0">
              <a:spcBef>
                <a:spcPct val="0"/>
              </a:spcBef>
              <a:spcAft>
                <a:spcPct val="0"/>
              </a:spcAft>
              <a:defRPr>
                <a:solidFill>
                  <a:schemeClr val="tx1"/>
                </a:solidFill>
                <a:latin typeface="Arial" pitchFamily="34" charset="0"/>
              </a:defRPr>
            </a:lvl7pPr>
            <a:lvl8pPr marL="3394075" indent="-225425" eaLnBrk="0" fontAlgn="base" hangingPunct="0">
              <a:spcBef>
                <a:spcPct val="0"/>
              </a:spcBef>
              <a:spcAft>
                <a:spcPct val="0"/>
              </a:spcAft>
              <a:defRPr>
                <a:solidFill>
                  <a:schemeClr val="tx1"/>
                </a:solidFill>
                <a:latin typeface="Arial" pitchFamily="34" charset="0"/>
              </a:defRPr>
            </a:lvl8pPr>
            <a:lvl9pPr marL="3851275" indent="-225425" eaLnBrk="0" fontAlgn="base" hangingPunct="0">
              <a:spcBef>
                <a:spcPct val="0"/>
              </a:spcBef>
              <a:spcAft>
                <a:spcPct val="0"/>
              </a:spcAft>
              <a:defRPr>
                <a:solidFill>
                  <a:schemeClr val="tx1"/>
                </a:solidFill>
                <a:latin typeface="Arial" pitchFamily="34" charset="0"/>
              </a:defRPr>
            </a:lvl9pPr>
          </a:lstStyle>
          <a:p>
            <a:pPr algn="r" eaLnBrk="1" hangingPunct="1"/>
            <a:fld id="{62A3F68F-3486-4B5B-8BC0-0EAF9942A4F8}" type="slidenum">
              <a:rPr lang="en-US" altLang="en-US" sz="1200"/>
              <a:pPr algn="r" eaLnBrk="1" hangingPunct="1"/>
              <a:t>26</a:t>
            </a:fld>
            <a:endParaRPr lang="en-US" altLang="en-US" sz="120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p>
            <a:pPr eaLnBrk="1" hangingPunct="1"/>
            <a:r>
              <a:rPr lang="en-US" altLang="en-US" smtClean="0">
                <a:latin typeface="Arial" pitchFamily="34" charset="0"/>
              </a:rPr>
              <a:t>From 1986!</a:t>
            </a:r>
          </a:p>
        </p:txBody>
      </p:sp>
    </p:spTree>
    <p:extLst>
      <p:ext uri="{BB962C8B-B14F-4D97-AF65-F5344CB8AC3E}">
        <p14:creationId xmlns:p14="http://schemas.microsoft.com/office/powerpoint/2010/main" val="1461802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4558EA8-A39B-4206-BA1C-F211AB8E3A69}" type="slidenum">
              <a:rPr lang="en-US" sz="1200"/>
              <a:pPr algn="r"/>
              <a:t>27</a:t>
            </a:fld>
            <a:endParaRPr lang="en-US" sz="1200"/>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p:spPr>
        <p:txBody>
          <a:bodyPr/>
          <a:lstStyle/>
          <a:p>
            <a:pPr eaLnBrk="1" hangingPunct="1">
              <a:lnSpc>
                <a:spcPct val="80000"/>
              </a:lnSpc>
            </a:pPr>
            <a:endParaRPr lang="en-US" sz="1000" smtClean="0">
              <a:latin typeface="Arial" pitchFamily="34" charset="0"/>
              <a:ea typeface="ＭＳ Ｐゴシック" pitchFamily="34" charset="-128"/>
            </a:endParaRPr>
          </a:p>
        </p:txBody>
      </p:sp>
    </p:spTree>
    <p:extLst>
      <p:ext uri="{BB962C8B-B14F-4D97-AF65-F5344CB8AC3E}">
        <p14:creationId xmlns:p14="http://schemas.microsoft.com/office/powerpoint/2010/main" val="3805545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Text Box 2"/>
          <p:cNvSpPr txBox="1">
            <a:spLocks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en-US">
                <a:latin typeface="Arial" panose="020B0604020202020204" pitchFamily="34" charset="0"/>
                <a:ea typeface="msgothic" charset="0"/>
                <a:cs typeface="msgothic" charset="0"/>
              </a:rPr>
              <a:t>Schematic representation of an adult vertebrate neuron whose axon corresponds to a length of ∼1 cm. Several neurons have axons longer than 1 m and may form thousands of synapses in their terminal arborization. [Modified from D'Angelo and Peres (64).]</a:t>
            </a:r>
          </a:p>
        </p:txBody>
      </p:sp>
    </p:spTree>
    <p:extLst>
      <p:ext uri="{BB962C8B-B14F-4D97-AF65-F5344CB8AC3E}">
        <p14:creationId xmlns:p14="http://schemas.microsoft.com/office/powerpoint/2010/main" val="2581207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2813"/>
            <a:fld id="{9D36E6B3-6541-4AB1-8DE6-14BADF7D26AC}" type="slidenum">
              <a:rPr lang="en-US"/>
              <a:pPr defTabSz="912813"/>
              <a:t>33</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ln/>
        </p:spPr>
        <p:txBody>
          <a:bodyPr/>
          <a:lstStyle/>
          <a:p>
            <a:pPr eaLnBrk="1" hangingPunct="1"/>
            <a:r>
              <a:rPr lang="en-US" dirty="0" smtClean="0">
                <a:latin typeface="Arial" pitchFamily="34" charset="0"/>
                <a:ea typeface="ＭＳ Ｐゴシック" pitchFamily="34" charset="-128"/>
              </a:rPr>
              <a:t>Structure of </a:t>
            </a:r>
            <a:r>
              <a:rPr lang="en-US" dirty="0" err="1" smtClean="0">
                <a:latin typeface="Arial" pitchFamily="34" charset="0"/>
                <a:ea typeface="ＭＳ Ｐゴシック" pitchFamily="34" charset="-128"/>
              </a:rPr>
              <a:t>myosins</a:t>
            </a:r>
            <a:r>
              <a:rPr lang="en-US" dirty="0" smtClean="0">
                <a:latin typeface="Arial" pitchFamily="34" charset="0"/>
                <a:ea typeface="ＭＳ Ｐゴシック" pitchFamily="34" charset="-128"/>
              </a:rPr>
              <a:t> – all of them share characteristic motor (head) domain, which has a site that binds the </a:t>
            </a:r>
            <a:r>
              <a:rPr lang="en-US" dirty="0" err="1" smtClean="0">
                <a:latin typeface="Arial" pitchFamily="34" charset="0"/>
                <a:ea typeface="ＭＳ Ｐゴシック" pitchFamily="34" charset="-128"/>
              </a:rPr>
              <a:t>actin</a:t>
            </a:r>
            <a:r>
              <a:rPr lang="en-US" dirty="0" smtClean="0">
                <a:latin typeface="Arial" pitchFamily="34" charset="0"/>
                <a:ea typeface="ＭＳ Ｐゴシック" pitchFamily="34" charset="-128"/>
              </a:rPr>
              <a:t> filament &amp; one that binds &amp; hydrolyzes ATP to drive the myosin motor</a:t>
            </a:r>
          </a:p>
          <a:p>
            <a:pPr eaLnBrk="1" hangingPunct="1"/>
            <a:r>
              <a:rPr lang="en-US" dirty="0" smtClean="0">
                <a:latin typeface="Arial" pitchFamily="34" charset="0"/>
                <a:ea typeface="ＭＳ Ｐゴシック" pitchFamily="34" charset="-128"/>
              </a:rPr>
              <a:t>	1.  While the head domains of </a:t>
            </a:r>
            <a:r>
              <a:rPr lang="en-US" dirty="0" err="1" smtClean="0">
                <a:latin typeface="Arial" pitchFamily="34" charset="0"/>
                <a:ea typeface="ＭＳ Ｐゴシック" pitchFamily="34" charset="-128"/>
              </a:rPr>
              <a:t>myosins</a:t>
            </a:r>
            <a:r>
              <a:rPr lang="en-US" dirty="0" smtClean="0">
                <a:latin typeface="Arial" pitchFamily="34" charset="0"/>
                <a:ea typeface="ＭＳ Ｐゴシック" pitchFamily="34" charset="-128"/>
              </a:rPr>
              <a:t> are similar, the tail domains are highly divergent</a:t>
            </a:r>
          </a:p>
          <a:p>
            <a:pPr eaLnBrk="1" hangingPunct="1"/>
            <a:r>
              <a:rPr lang="en-US" dirty="0" smtClean="0">
                <a:latin typeface="Arial" pitchFamily="34" charset="0"/>
                <a:ea typeface="ＭＳ Ｐゴシック" pitchFamily="34" charset="-128"/>
              </a:rPr>
              <a:t>	2.  </a:t>
            </a:r>
            <a:r>
              <a:rPr lang="en-US" dirty="0" err="1" smtClean="0">
                <a:latin typeface="Arial" pitchFamily="34" charset="0"/>
                <a:ea typeface="ＭＳ Ｐゴシック" pitchFamily="34" charset="-128"/>
              </a:rPr>
              <a:t>Myosins</a:t>
            </a:r>
            <a:r>
              <a:rPr lang="en-US" dirty="0" smtClean="0">
                <a:latin typeface="Arial" pitchFamily="34" charset="0"/>
                <a:ea typeface="ＭＳ Ｐゴシック" pitchFamily="34" charset="-128"/>
              </a:rPr>
              <a:t> also contain a variety of low molecular weight (light) chains	</a:t>
            </a:r>
          </a:p>
          <a:p>
            <a:pPr eaLnBrk="1" hangingPunct="1"/>
            <a:r>
              <a:rPr lang="en-US" dirty="0" smtClean="0">
                <a:latin typeface="Arial" pitchFamily="34" charset="0"/>
                <a:ea typeface="ＭＳ Ｐゴシック" pitchFamily="34" charset="-128"/>
              </a:rPr>
              <a:t>Humans have ~40 different </a:t>
            </a:r>
            <a:r>
              <a:rPr lang="en-US" dirty="0" err="1" smtClean="0">
                <a:latin typeface="Arial" pitchFamily="34" charset="0"/>
                <a:ea typeface="ＭＳ Ｐゴシック" pitchFamily="34" charset="-128"/>
              </a:rPr>
              <a:t>myosins</a:t>
            </a:r>
            <a:r>
              <a:rPr lang="en-US" dirty="0" smtClean="0">
                <a:latin typeface="Arial" pitchFamily="34" charset="0"/>
                <a:ea typeface="ＭＳ Ｐゴシック" pitchFamily="34" charset="-128"/>
              </a:rPr>
              <a:t>, each presumed to have its own specialized function(s); type II myosin molecules are best understood; several types of </a:t>
            </a:r>
            <a:r>
              <a:rPr lang="en-US" dirty="0" err="1" smtClean="0">
                <a:latin typeface="Arial" pitchFamily="34" charset="0"/>
                <a:ea typeface="ＭＳ Ｐゴシック" pitchFamily="34" charset="-128"/>
              </a:rPr>
              <a:t>myosins</a:t>
            </a:r>
            <a:r>
              <a:rPr lang="en-US" dirty="0" smtClean="0">
                <a:latin typeface="Arial" pitchFamily="34" charset="0"/>
                <a:ea typeface="ＭＳ Ｐゴシック" pitchFamily="34" charset="-128"/>
              </a:rPr>
              <a:t> may </a:t>
            </a:r>
          </a:p>
          <a:p>
            <a:pPr eaLnBrk="1" hangingPunct="1"/>
            <a:r>
              <a:rPr lang="en-US" dirty="0" smtClean="0">
                <a:latin typeface="Arial" pitchFamily="34" charset="0"/>
                <a:ea typeface="ＭＳ Ｐゴシック" pitchFamily="34" charset="-128"/>
              </a:rPr>
              <a:t>Structure of myosin II molecules - 6 polypeptide chains (one pair of heavy chains, 2 pairs of light chains); organized in a way that produces a highly asymmetric protein with 3 sections</a:t>
            </a:r>
          </a:p>
          <a:p>
            <a:pPr eaLnBrk="1" hangingPunct="1"/>
            <a:r>
              <a:rPr lang="en-US" dirty="0" smtClean="0">
                <a:latin typeface="Arial" pitchFamily="34" charset="0"/>
                <a:ea typeface="ＭＳ Ｐゴシック" pitchFamily="34" charset="-128"/>
              </a:rPr>
              <a:t>	1.  A pair of globular heads that contain the molecule</a:t>
            </a:r>
            <a:r>
              <a:rPr lang="ja-JP" altLang="en-US" smtClean="0">
                <a:latin typeface="Arial" pitchFamily="34" charset="0"/>
                <a:ea typeface="ＭＳ Ｐゴシック" pitchFamily="34" charset="-128"/>
              </a:rPr>
              <a:t>’</a:t>
            </a:r>
            <a:r>
              <a:rPr lang="en-US" altLang="ja-JP" dirty="0" smtClean="0">
                <a:latin typeface="Arial" pitchFamily="34" charset="0"/>
                <a:ea typeface="ＭＳ Ｐゴシック" pitchFamily="34" charset="-128"/>
              </a:rPr>
              <a:t>s catalytic site</a:t>
            </a:r>
          </a:p>
          <a:p>
            <a:pPr eaLnBrk="1" hangingPunct="1"/>
            <a:r>
              <a:rPr lang="en-US" dirty="0" smtClean="0">
                <a:latin typeface="Arial" pitchFamily="34" charset="0"/>
                <a:ea typeface="ＭＳ Ｐゴシック" pitchFamily="34" charset="-128"/>
              </a:rPr>
              <a:t>	2.  A pair of necks, each consisting of a single, uninterrupted a-helix &amp; 2 associated light chains</a:t>
            </a:r>
          </a:p>
          <a:p>
            <a:pPr eaLnBrk="1" hangingPunct="1"/>
            <a:r>
              <a:rPr lang="en-US" dirty="0" smtClean="0">
                <a:latin typeface="Arial" pitchFamily="34" charset="0"/>
                <a:ea typeface="ＭＳ Ｐゴシック" pitchFamily="34" charset="-128"/>
              </a:rPr>
              <a:t>	3.  A single, long, rod-shaped tail formed by the intertwining of long, a-helical sections of the 2 heavy chains to form an a-helical coiled-coil</a:t>
            </a:r>
          </a:p>
        </p:txBody>
      </p:sp>
    </p:spTree>
    <p:extLst>
      <p:ext uri="{BB962C8B-B14F-4D97-AF65-F5344CB8AC3E}">
        <p14:creationId xmlns:p14="http://schemas.microsoft.com/office/powerpoint/2010/main" val="3723766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2813"/>
            <a:fld id="{8063E4A0-C627-4EDF-B170-C342316A6863}" type="slidenum">
              <a:rPr lang="en-US"/>
              <a:pPr defTabSz="912813"/>
              <a:t>34</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ln/>
        </p:spPr>
        <p:txBody>
          <a:bodyPr/>
          <a:lstStyle/>
          <a:p>
            <a:pPr eaLnBrk="1" hangingPunct="1">
              <a:defRPr/>
            </a:pPr>
            <a:r>
              <a:rPr lang="en-US" dirty="0">
                <a:cs typeface="+mn-cs"/>
              </a:rPr>
              <a:t>Video of moving actin?</a:t>
            </a:r>
          </a:p>
        </p:txBody>
      </p:sp>
    </p:spTree>
    <p:extLst>
      <p:ext uri="{BB962C8B-B14F-4D97-AF65-F5344CB8AC3E}">
        <p14:creationId xmlns:p14="http://schemas.microsoft.com/office/powerpoint/2010/main" val="1128028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2813"/>
            <a:fld id="{23659218-A33F-408E-92F5-28C87C8EA8F4}" type="slidenum">
              <a:rPr lang="en-US"/>
              <a:pPr defTabSz="912813"/>
              <a:t>36</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ln/>
        </p:spPr>
        <p:txBody>
          <a:bodyPr/>
          <a:lstStyle/>
          <a:p>
            <a:pPr eaLnBrk="1" hangingPunct="1"/>
            <a:r>
              <a:rPr lang="en-US" dirty="0" smtClean="0">
                <a:latin typeface="Arial" pitchFamily="34" charset="0"/>
                <a:ea typeface="ＭＳ Ｐゴシック" pitchFamily="34" charset="-128"/>
              </a:rPr>
              <a:t>II.  Skeletal muscle cell structure - highly unorthodox; cylindrical cell; 10 - 100 µm thick; up to 40 mm long</a:t>
            </a:r>
          </a:p>
          <a:p>
            <a:pPr eaLnBrk="1" hangingPunct="1"/>
            <a:r>
              <a:rPr lang="en-US" dirty="0" smtClean="0">
                <a:latin typeface="Arial" pitchFamily="34" charset="0"/>
                <a:ea typeface="ＭＳ Ｐゴシック" pitchFamily="34" charset="-128"/>
              </a:rPr>
              <a:t>	A.  Skeletal muscle cells are multinucleate (hundreds of nuclei), a result of embryonic fusion of large numbers of </a:t>
            </a:r>
            <a:r>
              <a:rPr lang="en-US" dirty="0" err="1" smtClean="0">
                <a:latin typeface="Arial" pitchFamily="34" charset="0"/>
                <a:ea typeface="ＭＳ Ｐゴシック" pitchFamily="34" charset="-128"/>
              </a:rPr>
              <a:t>mononucleate</a:t>
            </a:r>
            <a:r>
              <a:rPr lang="en-US" dirty="0" smtClean="0">
                <a:latin typeface="Arial" pitchFamily="34" charset="0"/>
                <a:ea typeface="ＭＳ Ｐゴシック" pitchFamily="34" charset="-128"/>
              </a:rPr>
              <a:t> </a:t>
            </a:r>
            <a:r>
              <a:rPr lang="en-US" dirty="0" err="1" smtClean="0">
                <a:latin typeface="Arial" pitchFamily="34" charset="0"/>
                <a:ea typeface="ＭＳ Ｐゴシック" pitchFamily="34" charset="-128"/>
              </a:rPr>
              <a:t>myoblasts</a:t>
            </a:r>
            <a:r>
              <a:rPr lang="en-US" dirty="0" smtClean="0">
                <a:latin typeface="Arial" pitchFamily="34" charset="0"/>
                <a:ea typeface="ＭＳ Ｐゴシック" pitchFamily="34" charset="-128"/>
              </a:rPr>
              <a:t> (</a:t>
            </a:r>
            <a:r>
              <a:rPr lang="en-US" dirty="0" err="1" smtClean="0">
                <a:latin typeface="Arial" pitchFamily="34" charset="0"/>
                <a:ea typeface="ＭＳ Ｐゴシック" pitchFamily="34" charset="-128"/>
              </a:rPr>
              <a:t>premuscle</a:t>
            </a:r>
            <a:r>
              <a:rPr lang="en-US" dirty="0" smtClean="0">
                <a:latin typeface="Arial" pitchFamily="34" charset="0"/>
                <a:ea typeface="ＭＳ Ｐゴシック" pitchFamily="34" charset="-128"/>
              </a:rPr>
              <a:t> cells); even </a:t>
            </a:r>
            <a:r>
              <a:rPr lang="en-US" dirty="0" err="1" smtClean="0">
                <a:latin typeface="Arial" pitchFamily="34" charset="0"/>
                <a:ea typeface="ＭＳ Ｐゴシック" pitchFamily="34" charset="-128"/>
              </a:rPr>
              <a:t>myoblasts</a:t>
            </a:r>
            <a:r>
              <a:rPr lang="en-US" dirty="0" smtClean="0">
                <a:latin typeface="Arial" pitchFamily="34" charset="0"/>
                <a:ea typeface="ＭＳ Ｐゴシック" pitchFamily="34" charset="-128"/>
              </a:rPr>
              <a:t> from distantly related animals fuse in culture</a:t>
            </a:r>
          </a:p>
          <a:p>
            <a:pPr eaLnBrk="1" hangingPunct="1"/>
            <a:r>
              <a:rPr lang="en-US" dirty="0" smtClean="0">
                <a:latin typeface="Arial" pitchFamily="34" charset="0"/>
                <a:ea typeface="ＭＳ Ｐゴシック" pitchFamily="34" charset="-128"/>
              </a:rPr>
              <a:t>	1.  Because of their properties, these cells are more appropriately called </a:t>
            </a:r>
            <a:r>
              <a:rPr lang="en-US" b="1" dirty="0" smtClean="0">
                <a:latin typeface="Arial" pitchFamily="34" charset="0"/>
                <a:ea typeface="ＭＳ Ｐゴシック" pitchFamily="34" charset="-128"/>
              </a:rPr>
              <a:t>muscle fibers</a:t>
            </a:r>
          </a:p>
          <a:p>
            <a:pPr eaLnBrk="1" hangingPunct="1"/>
            <a:r>
              <a:rPr lang="en-US" b="1" dirty="0" smtClean="0">
                <a:latin typeface="Arial" pitchFamily="34" charset="0"/>
                <a:ea typeface="ＭＳ Ｐゴシック" pitchFamily="34" charset="-128"/>
              </a:rPr>
              <a:t>	</a:t>
            </a:r>
            <a:r>
              <a:rPr lang="en-US" dirty="0" smtClean="0">
                <a:latin typeface="Arial" pitchFamily="34" charset="0"/>
                <a:ea typeface="ＭＳ Ｐゴシック" pitchFamily="34" charset="-128"/>
              </a:rPr>
              <a:t>B.  Skeletal muscle fiber cells may have the most orderly internal structure of any cell in body</a:t>
            </a:r>
          </a:p>
          <a:p>
            <a:pPr eaLnBrk="1" hangingPunct="1"/>
            <a:r>
              <a:rPr lang="en-US" dirty="0" smtClean="0">
                <a:latin typeface="Arial" pitchFamily="34" charset="0"/>
                <a:ea typeface="ＭＳ Ｐゴシック" pitchFamily="34" charset="-128"/>
              </a:rPr>
              <a:t>	1.  Muscle fiber is a cable made up of hundreds of thinner, cylindrical strands (</a:t>
            </a:r>
            <a:r>
              <a:rPr lang="en-US" b="1" dirty="0" smtClean="0">
                <a:latin typeface="Arial" pitchFamily="34" charset="0"/>
                <a:ea typeface="ＭＳ Ｐゴシック" pitchFamily="34" charset="-128"/>
              </a:rPr>
              <a:t>myofibrils</a:t>
            </a:r>
            <a:r>
              <a:rPr lang="en-US" dirty="0" smtClean="0">
                <a:latin typeface="Arial" pitchFamily="34" charset="0"/>
                <a:ea typeface="ＭＳ Ｐゴシック" pitchFamily="34" charset="-128"/>
              </a:rPr>
              <a:t>); seen in longitudinal section</a:t>
            </a:r>
          </a:p>
          <a:p>
            <a:pPr eaLnBrk="1" hangingPunct="1"/>
            <a:r>
              <a:rPr lang="en-US" dirty="0" smtClean="0">
                <a:latin typeface="Arial" pitchFamily="34" charset="0"/>
                <a:ea typeface="ＭＳ Ｐゴシック" pitchFamily="34" charset="-128"/>
              </a:rPr>
              <a:t>	2.  Each myofibril is made up of a repeating linear array of contractile units (</a:t>
            </a:r>
            <a:r>
              <a:rPr lang="en-US" b="1" dirty="0" err="1" smtClean="0">
                <a:latin typeface="Arial" pitchFamily="34" charset="0"/>
                <a:ea typeface="ＭＳ Ｐゴシック" pitchFamily="34" charset="-128"/>
              </a:rPr>
              <a:t>sarcomeres</a:t>
            </a:r>
            <a:r>
              <a:rPr lang="en-US" dirty="0" smtClean="0">
                <a:latin typeface="Arial" pitchFamily="34" charset="0"/>
                <a:ea typeface="ＭＳ Ｐゴシック" pitchFamily="34" charset="-128"/>
              </a:rPr>
              <a:t>) </a:t>
            </a:r>
          </a:p>
          <a:p>
            <a:pPr eaLnBrk="1" hangingPunct="1"/>
            <a:r>
              <a:rPr lang="en-US" dirty="0" smtClean="0">
                <a:latin typeface="Arial" pitchFamily="34" charset="0"/>
                <a:ea typeface="ＭＳ Ｐゴシック" pitchFamily="34" charset="-128"/>
              </a:rPr>
              <a:t>	3.  Each </a:t>
            </a:r>
            <a:r>
              <a:rPr lang="en-US" dirty="0" err="1" smtClean="0">
                <a:latin typeface="Arial" pitchFamily="34" charset="0"/>
                <a:ea typeface="ＭＳ Ｐゴシック" pitchFamily="34" charset="-128"/>
              </a:rPr>
              <a:t>sarcomere</a:t>
            </a:r>
            <a:r>
              <a:rPr lang="en-US" dirty="0" smtClean="0">
                <a:latin typeface="Arial" pitchFamily="34" charset="0"/>
                <a:ea typeface="ＭＳ Ｐゴシック" pitchFamily="34" charset="-128"/>
              </a:rPr>
              <a:t>, in turn, has characteristic banding pattern that gives muscle fiber a striated appearance</a:t>
            </a:r>
          </a:p>
          <a:p>
            <a:pPr eaLnBrk="1" hangingPunct="1"/>
            <a:r>
              <a:rPr lang="en-US" dirty="0" smtClean="0">
                <a:latin typeface="Arial" pitchFamily="34" charset="0"/>
                <a:ea typeface="ＭＳ Ｐゴシック" pitchFamily="34" charset="-128"/>
              </a:rPr>
              <a:t>	4.  Myofibrils separated by cytoplasm with intracellular membranes &amp; mitochondria, lipid droplets, glycogen granules</a:t>
            </a:r>
          </a:p>
          <a:p>
            <a:pPr eaLnBrk="1" hangingPunct="1"/>
            <a:endParaRPr lang="en-US" dirty="0" smtClean="0">
              <a:latin typeface="Arial" pitchFamily="34" charset="0"/>
              <a:ea typeface="ＭＳ Ｐゴシック" pitchFamily="34" charset="-128"/>
            </a:endParaRPr>
          </a:p>
          <a:p>
            <a:pPr eaLnBrk="1" hangingPunct="1"/>
            <a:endParaRPr 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3388210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Arial" charset="0"/>
                <a:ea typeface="ＭＳ Ｐゴシック" charset="0"/>
                <a:cs typeface="ＭＳ Ｐゴシック" charset="0"/>
              </a:rPr>
              <a:t> fast oxidative </a:t>
            </a:r>
            <a:r>
              <a:rPr lang="en-US" sz="1200" b="0" i="0" kern="1200" dirty="0" err="1" smtClean="0">
                <a:solidFill>
                  <a:schemeClr val="tx1"/>
                </a:solidFill>
                <a:latin typeface="Arial" charset="0"/>
                <a:ea typeface="ＭＳ Ｐゴシック" charset="0"/>
                <a:cs typeface="ＭＳ Ｐゴシック" charset="0"/>
              </a:rPr>
              <a:t>glycolytic</a:t>
            </a:r>
            <a:r>
              <a:rPr lang="en-US" sz="1200" b="0" i="0" kern="1200" dirty="0" smtClean="0">
                <a:solidFill>
                  <a:schemeClr val="tx1"/>
                </a:solidFill>
                <a:latin typeface="Arial" charset="0"/>
                <a:ea typeface="ＭＳ Ｐゴシック" charset="0"/>
                <a:cs typeface="ＭＳ Ｐゴシック" charset="0"/>
              </a:rPr>
              <a:t> (FOG) </a:t>
            </a:r>
            <a:endParaRPr lang="en-US" b="0" dirty="0"/>
          </a:p>
        </p:txBody>
      </p:sp>
      <p:sp>
        <p:nvSpPr>
          <p:cNvPr id="4" name="Slide Number Placeholder 3"/>
          <p:cNvSpPr>
            <a:spLocks noGrp="1"/>
          </p:cNvSpPr>
          <p:nvPr>
            <p:ph type="sldNum" sz="quarter" idx="10"/>
          </p:nvPr>
        </p:nvSpPr>
        <p:spPr/>
        <p:txBody>
          <a:bodyPr/>
          <a:lstStyle/>
          <a:p>
            <a:fld id="{E2DF58D0-1058-46F3-9817-87A6680222A9}" type="slidenum">
              <a:rPr lang="en-US" smtClean="0"/>
              <a:pPr/>
              <a:t>37</a:t>
            </a:fld>
            <a:endParaRPr lang="en-US"/>
          </a:p>
        </p:txBody>
      </p:sp>
    </p:spTree>
    <p:extLst>
      <p:ext uri="{BB962C8B-B14F-4D97-AF65-F5344CB8AC3E}">
        <p14:creationId xmlns:p14="http://schemas.microsoft.com/office/powerpoint/2010/main" val="278681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2DF58D0-1058-46F3-9817-87A6680222A9}" type="slidenum">
              <a:rPr lang="en-US" smtClean="0"/>
              <a:pPr/>
              <a:t>44</a:t>
            </a:fld>
            <a:endParaRPr lang="en-US"/>
          </a:p>
        </p:txBody>
      </p:sp>
    </p:spTree>
    <p:extLst>
      <p:ext uri="{BB962C8B-B14F-4D97-AF65-F5344CB8AC3E}">
        <p14:creationId xmlns:p14="http://schemas.microsoft.com/office/powerpoint/2010/main" val="4237596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34FD5-5F20-43FA-B6B5-B4438823609C}" type="slidenum">
              <a:rPr lang="en-US" smtClean="0"/>
              <a:t>45</a:t>
            </a:fld>
            <a:endParaRPr lang="en-US"/>
          </a:p>
        </p:txBody>
      </p:sp>
    </p:spTree>
    <p:extLst>
      <p:ext uri="{BB962C8B-B14F-4D97-AF65-F5344CB8AC3E}">
        <p14:creationId xmlns:p14="http://schemas.microsoft.com/office/powerpoint/2010/main" val="2963218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1" tIns="45716" rIns="91431" bIns="45716" anchor="b"/>
          <a:lstStyle/>
          <a:p>
            <a:pPr algn="r" defTabSz="930275" eaLnBrk="0" hangingPunct="0"/>
            <a:fld id="{9D209B8D-C0DC-457F-BCA2-C8202F37FE44}" type="slidenum">
              <a:rPr lang="en-US" sz="1200">
                <a:latin typeface="Times" charset="0"/>
              </a:rPr>
              <a:pPr algn="r" defTabSz="930275" eaLnBrk="0" hangingPunct="0"/>
              <a:t>46</a:t>
            </a:fld>
            <a:endParaRPr lang="en-US" sz="1200">
              <a:latin typeface="Times"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custDataLst>
              <p:tags r:id="rId1"/>
            </p:custDataLst>
          </p:nvPr>
        </p:nvSpPr>
        <p:spPr>
          <a:ln/>
        </p:spPr>
        <p:txBody>
          <a:bodyPr/>
          <a:lstStyle/>
          <a:p>
            <a:pPr eaLnBrk="1" hangingPunct="1">
              <a:defRPr/>
            </a:pPr>
            <a:r>
              <a:rPr lang="en-US" dirty="0" smtClean="0">
                <a:cs typeface="+mn-cs"/>
              </a:rPr>
              <a:t>anphys2e-fig-19-05-0.jpg</a:t>
            </a:r>
          </a:p>
          <a:p>
            <a:pPr eaLnBrk="1" hangingPunct="1">
              <a:defRPr/>
            </a:pPr>
            <a:r>
              <a:rPr lang="en-US" dirty="0" smtClean="0">
                <a:cs typeface="+mn-cs"/>
              </a:rPr>
              <a:t>Ca2+ bind to troponin,</a:t>
            </a:r>
            <a:r>
              <a:rPr lang="en-US" baseline="0" dirty="0" smtClean="0">
                <a:cs typeface="+mn-cs"/>
              </a:rPr>
              <a:t> move tropomyosin, expose myosin binding sites on the actin molecules.</a:t>
            </a:r>
            <a:r>
              <a:rPr lang="en-US" dirty="0">
                <a:cs typeface="+mn-cs"/>
              </a:rPr>
              <a:t/>
            </a:r>
            <a:br>
              <a:rPr lang="en-US" dirty="0">
                <a:cs typeface="+mn-cs"/>
              </a:rPr>
            </a:br>
            <a:endParaRPr lang="en-US" dirty="0">
              <a:cs typeface="+mn-cs"/>
            </a:endParaRPr>
          </a:p>
        </p:txBody>
      </p:sp>
    </p:spTree>
    <p:extLst>
      <p:ext uri="{BB962C8B-B14F-4D97-AF65-F5344CB8AC3E}">
        <p14:creationId xmlns:p14="http://schemas.microsoft.com/office/powerpoint/2010/main" val="1377174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defTabSz="912813"/>
            <a:fld id="{1C275D49-AF38-4EDE-959C-DF23215157A8}" type="slidenum">
              <a:rPr lang="en-US"/>
              <a:pPr defTabSz="912813"/>
              <a:t>48</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xfrm>
            <a:off x="914400" y="4343400"/>
            <a:ext cx="5029200" cy="4114800"/>
          </a:xfrm>
          <a:ln/>
        </p:spPr>
        <p:txBody>
          <a:bodyPr/>
          <a:lstStyle/>
          <a:p>
            <a:pPr eaLnBrk="1" hangingPunct="1">
              <a:defRPr/>
            </a:pPr>
            <a:r>
              <a:rPr lang="en-US">
                <a:cs typeface="+mn-cs"/>
              </a:rPr>
              <a:t>09.08.jpg</a:t>
            </a:r>
          </a:p>
        </p:txBody>
      </p:sp>
    </p:spTree>
    <p:extLst>
      <p:ext uri="{BB962C8B-B14F-4D97-AF65-F5344CB8AC3E}">
        <p14:creationId xmlns:p14="http://schemas.microsoft.com/office/powerpoint/2010/main" val="792422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txBox="1">
            <a:spLocks noGrp="1"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pPr algn="r" defTabSz="912813"/>
            <a:fld id="{129F34BE-F353-4B14-B8CC-C03024D2E8B4}" type="slidenum">
              <a:rPr lang="en-US" sz="1200"/>
              <a:pPr algn="r" defTabSz="912813"/>
              <a:t>49</a:t>
            </a:fld>
            <a:endParaRPr lang="en-US" sz="120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ln/>
        </p:spPr>
        <p:txBody>
          <a:bodyPr/>
          <a:lstStyle/>
          <a:p>
            <a:pPr eaLnBrk="1" hangingPunct="1">
              <a:defRPr/>
            </a:pPr>
            <a:r>
              <a:rPr lang="en-US" dirty="0">
                <a:cs typeface="+mn-cs"/>
              </a:rPr>
              <a:t>www.youtube.com/watch?v=686qX5yzksU</a:t>
            </a:r>
          </a:p>
        </p:txBody>
      </p:sp>
    </p:spTree>
    <p:extLst>
      <p:ext uri="{BB962C8B-B14F-4D97-AF65-F5344CB8AC3E}">
        <p14:creationId xmlns:p14="http://schemas.microsoft.com/office/powerpoint/2010/main" val="3317655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pPr>
              <a:defRPr/>
            </a:pPr>
            <a:r>
              <a:rPr lang="en-US" dirty="0">
                <a:cs typeface="+mn-cs"/>
              </a:rPr>
              <a:t>http://www.dnatube.com/video/1306/Role-of-myosin-crossbridge-in-the-contraction-of-muscle</a:t>
            </a:r>
          </a:p>
        </p:txBody>
      </p:sp>
    </p:spTree>
    <p:extLst>
      <p:ext uri="{BB962C8B-B14F-4D97-AF65-F5344CB8AC3E}">
        <p14:creationId xmlns:p14="http://schemas.microsoft.com/office/powerpoint/2010/main" val="971631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is B</a:t>
            </a:r>
            <a:endParaRPr lang="en-US" dirty="0"/>
          </a:p>
        </p:txBody>
      </p:sp>
      <p:sp>
        <p:nvSpPr>
          <p:cNvPr id="4" name="Slide Number Placeholder 3"/>
          <p:cNvSpPr>
            <a:spLocks noGrp="1"/>
          </p:cNvSpPr>
          <p:nvPr>
            <p:ph type="sldNum" sz="quarter" idx="10"/>
          </p:nvPr>
        </p:nvSpPr>
        <p:spPr/>
        <p:txBody>
          <a:bodyPr/>
          <a:lstStyle/>
          <a:p>
            <a:fld id="{E2DF58D0-1058-46F3-9817-87A6680222A9}" type="slidenum">
              <a:rPr lang="en-US" smtClean="0"/>
              <a:pPr/>
              <a:t>5</a:t>
            </a:fld>
            <a:endParaRPr lang="en-US"/>
          </a:p>
        </p:txBody>
      </p:sp>
    </p:spTree>
    <p:extLst>
      <p:ext uri="{BB962C8B-B14F-4D97-AF65-F5344CB8AC3E}">
        <p14:creationId xmlns:p14="http://schemas.microsoft.com/office/powerpoint/2010/main" val="1218088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pPr>
              <a:defRPr/>
            </a:pPr>
            <a:r>
              <a:rPr lang="en-US" dirty="0">
                <a:cs typeface="+mn-cs"/>
              </a:rPr>
              <a:t>Heart </a:t>
            </a:r>
            <a:r>
              <a:rPr lang="en-US" dirty="0" smtClean="0">
                <a:cs typeface="+mn-cs"/>
              </a:rPr>
              <a:t>excitation-contraction coupling: https://www.youtube.com/watch?v=vDuqeCf09H4</a:t>
            </a:r>
            <a:endParaRPr lang="en-US" dirty="0">
              <a:cs typeface="+mn-cs"/>
            </a:endParaRPr>
          </a:p>
        </p:txBody>
      </p:sp>
    </p:spTree>
    <p:extLst>
      <p:ext uri="{BB962C8B-B14F-4D97-AF65-F5344CB8AC3E}">
        <p14:creationId xmlns:p14="http://schemas.microsoft.com/office/powerpoint/2010/main" val="2780296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Arial" charset="0"/>
                <a:ea typeface="ＭＳ Ｐゴシック" charset="0"/>
                <a:cs typeface="ＭＳ Ｐゴシック" charset="0"/>
              </a:rPr>
              <a:t>voltage gated sodium and potassium channels </a:t>
            </a:r>
            <a:endParaRPr lang="en-US" b="0" dirty="0"/>
          </a:p>
        </p:txBody>
      </p:sp>
      <p:sp>
        <p:nvSpPr>
          <p:cNvPr id="4" name="Slide Number Placeholder 3"/>
          <p:cNvSpPr>
            <a:spLocks noGrp="1"/>
          </p:cNvSpPr>
          <p:nvPr>
            <p:ph type="sldNum" sz="quarter" idx="10"/>
          </p:nvPr>
        </p:nvSpPr>
        <p:spPr/>
        <p:txBody>
          <a:bodyPr/>
          <a:lstStyle/>
          <a:p>
            <a:fld id="{E2DF58D0-1058-46F3-9817-87A6680222A9}" type="slidenum">
              <a:rPr lang="en-US" smtClean="0"/>
              <a:pPr/>
              <a:t>53</a:t>
            </a:fld>
            <a:endParaRPr lang="en-US"/>
          </a:p>
        </p:txBody>
      </p:sp>
    </p:spTree>
    <p:extLst>
      <p:ext uri="{BB962C8B-B14F-4D97-AF65-F5344CB8AC3E}">
        <p14:creationId xmlns:p14="http://schemas.microsoft.com/office/powerpoint/2010/main" val="3922763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xfrm>
            <a:off x="914400" y="4343400"/>
            <a:ext cx="5029200" cy="4114800"/>
          </a:xfrm>
          <a:ln/>
        </p:spPr>
        <p:txBody>
          <a:bodyPr/>
          <a:lstStyle/>
          <a:p>
            <a:pPr eaLnBrk="1" hangingPunct="1">
              <a:defRPr/>
            </a:pPr>
            <a:r>
              <a:rPr lang="en-US">
                <a:cs typeface="+mn-cs"/>
              </a:rPr>
              <a:t>09.08.jpg</a:t>
            </a:r>
          </a:p>
        </p:txBody>
      </p:sp>
    </p:spTree>
    <p:extLst>
      <p:ext uri="{BB962C8B-B14F-4D97-AF65-F5344CB8AC3E}">
        <p14:creationId xmlns:p14="http://schemas.microsoft.com/office/powerpoint/2010/main" val="907316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34FD5-5F20-43FA-B6B5-B4438823609C}" type="slidenum">
              <a:rPr lang="en-US" smtClean="0"/>
              <a:t>56</a:t>
            </a:fld>
            <a:endParaRPr lang="en-US"/>
          </a:p>
        </p:txBody>
      </p:sp>
    </p:spTree>
    <p:extLst>
      <p:ext uri="{BB962C8B-B14F-4D97-AF65-F5344CB8AC3E}">
        <p14:creationId xmlns:p14="http://schemas.microsoft.com/office/powerpoint/2010/main" val="3292466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334FD5-5F20-43FA-B6B5-B4438823609C}" type="slidenum">
              <a:rPr lang="en-US" smtClean="0"/>
              <a:t>57</a:t>
            </a:fld>
            <a:endParaRPr lang="en-US"/>
          </a:p>
        </p:txBody>
      </p:sp>
    </p:spTree>
    <p:extLst>
      <p:ext uri="{BB962C8B-B14F-4D97-AF65-F5344CB8AC3E}">
        <p14:creationId xmlns:p14="http://schemas.microsoft.com/office/powerpoint/2010/main" val="1001692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91138" name="Notes Placeholder 2"/>
          <p:cNvSpPr>
            <a:spLocks noGrp="1"/>
          </p:cNvSpPr>
          <p:nvPr>
            <p:ph type="body" idx="1"/>
          </p:nvPr>
        </p:nvSpPr>
        <p:spPr>
          <a:noFill/>
        </p:spPr>
        <p:txBody>
          <a:bodyPr/>
          <a:lstStyle/>
          <a:p>
            <a:pPr marL="171450" indent="-171450">
              <a:buFontTx/>
              <a:buChar char="-"/>
            </a:pPr>
            <a:r>
              <a:rPr lang="en-US" altLang="en-US" dirty="0" smtClean="0">
                <a:latin typeface="Arial" panose="020B0604020202020204" pitchFamily="34" charset="0"/>
              </a:rPr>
              <a:t>Complementary subunits: alpha with nonexchangeable GTP bound and beta with GDP bound</a:t>
            </a:r>
          </a:p>
          <a:p>
            <a:pPr marL="171450" indent="-171450">
              <a:buFontTx/>
              <a:buChar char="-"/>
            </a:pPr>
            <a:r>
              <a:rPr lang="en-US" altLang="en-US" dirty="0" smtClean="0">
                <a:latin typeface="Arial" panose="020B0604020202020204" pitchFamily="34" charset="0"/>
              </a:rPr>
              <a:t>Not until the dimer incorporates into MTs that GTP-beta tubulin is hydrolyzed leaving the beta-tubulin with a bound GDP</a:t>
            </a:r>
          </a:p>
          <a:p>
            <a:pPr marL="171450" indent="-171450"/>
            <a:r>
              <a:rPr lang="en-US" altLang="en-US" dirty="0" smtClean="0">
                <a:latin typeface="Arial" panose="020B0604020202020204" pitchFamily="34" charset="0"/>
              </a:rPr>
              <a:t>- They possess structural similarity (40% protein sequence identity)</a:t>
            </a:r>
          </a:p>
          <a:p>
            <a:pPr marL="171450" indent="-171450"/>
            <a:r>
              <a:rPr lang="en-US" altLang="en-US" dirty="0" smtClean="0">
                <a:latin typeface="Arial" panose="020B0604020202020204" pitchFamily="34" charset="0"/>
              </a:rPr>
              <a:t>- Together these subunits make a heterodimer, the basic component of microtubules.</a:t>
            </a:r>
          </a:p>
          <a:p>
            <a:pPr marL="171450" indent="-171450"/>
            <a:endParaRPr lang="en-US" altLang="en-US" dirty="0" smtClean="0">
              <a:latin typeface="Arial" panose="020B0604020202020204" pitchFamily="34" charset="0"/>
            </a:endParaRPr>
          </a:p>
        </p:txBody>
      </p:sp>
      <p:sp>
        <p:nvSpPr>
          <p:cNvPr id="23555" name="Slide Number Placeholder 3"/>
          <p:cNvSpPr>
            <a:spLocks noGrp="1"/>
          </p:cNvSpPr>
          <p:nvPr>
            <p:ph type="sldNum" sz="quarter" idx="5"/>
          </p:nvPr>
        </p:nvSpPr>
        <p:spPr>
          <a:noFill/>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9F970B4-1510-487F-9A92-6250FF420016}" type="slidenum">
              <a:rPr lang="en-US" altLang="en-US" sz="1200"/>
              <a:pPr eaLnBrk="1" hangingPunct="1"/>
              <a:t>6</a:t>
            </a:fld>
            <a:endParaRPr lang="en-US" altLang="en-US" sz="1200"/>
          </a:p>
        </p:txBody>
      </p:sp>
    </p:spTree>
    <p:extLst>
      <p:ext uri="{BB962C8B-B14F-4D97-AF65-F5344CB8AC3E}">
        <p14:creationId xmlns:p14="http://schemas.microsoft.com/office/powerpoint/2010/main" val="3438629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DDAABF7-4E8D-4EBA-8829-9AD773BF3E2E}" type="slidenum">
              <a:rPr lang="en-US" altLang="en-US" sz="1200"/>
              <a:pPr eaLnBrk="1" hangingPunct="1"/>
              <a:t>7</a:t>
            </a:fld>
            <a:endParaRPr lang="en-US" altLang="en-US" sz="12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en-US" smtClean="0">
                <a:latin typeface="Arial" panose="020B0604020202020204" pitchFamily="34" charset="0"/>
              </a:rPr>
              <a:t>Each protofilament is assembled from dimeric building blocks (one a-tubulin &amp; one b-tubulin globular subunit; a heterodimer); the tubulin dimers are organized in linear array along length of protofilament</a:t>
            </a:r>
          </a:p>
          <a:p>
            <a:pPr eaLnBrk="1" hangingPunct="1"/>
            <a:r>
              <a:rPr lang="en-US" altLang="en-US" smtClean="0">
                <a:latin typeface="Arial" panose="020B0604020202020204" pitchFamily="34" charset="0"/>
              </a:rPr>
              <a:t>	1.  The two types of tubulin subunits have similar 3D structure &amp; fit tightly together</a:t>
            </a:r>
          </a:p>
          <a:p>
            <a:pPr eaLnBrk="1" hangingPunct="1"/>
            <a:r>
              <a:rPr lang="en-US" altLang="en-US" smtClean="0">
                <a:latin typeface="Arial" panose="020B0604020202020204" pitchFamily="34" charset="0"/>
              </a:rPr>
              <a:t>	2.  Protofilaments are asymmetric (a-tubulin at one end, b-tubulin at other); each assembly unit has 2 nonidentical components (heterodimer)</a:t>
            </a:r>
          </a:p>
          <a:p>
            <a:pPr eaLnBrk="1" hangingPunct="1"/>
            <a:r>
              <a:rPr lang="en-US" altLang="en-US" smtClean="0">
                <a:latin typeface="Arial" panose="020B0604020202020204" pitchFamily="34" charset="0"/>
              </a:rPr>
              <a:t>	3.  All protofilaments of microtubule have same polarity; thus so does full tubule (plus- &amp; minus-end)</a:t>
            </a:r>
          </a:p>
          <a:p>
            <a:pPr eaLnBrk="1" hangingPunct="1"/>
            <a:r>
              <a:rPr lang="en-US" altLang="en-US" smtClean="0">
                <a:latin typeface="Arial" panose="020B0604020202020204" pitchFamily="34" charset="0"/>
              </a:rPr>
              <a:t>	4.  Plus end - fast-growing (b-tubulins on tip); minus end - slow-growing (a-tubulins on tip)</a:t>
            </a:r>
          </a:p>
          <a:p>
            <a:pPr eaLnBrk="1" hangingPunct="1"/>
            <a:r>
              <a:rPr lang="en-US" altLang="en-US" smtClean="0">
                <a:latin typeface="Arial" panose="020B0604020202020204" pitchFamily="34" charset="0"/>
              </a:rPr>
              <a:t>	5.  Structural polarity of microtubules is important factor in growth of these structures &amp; their ability to participate in directed mechanical activities</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(b) Electron micrograph of a cross-section through a microtubule of a </a:t>
            </a:r>
            <a:r>
              <a:rPr lang="en-US" altLang="en-US" i="1" smtClean="0">
                <a:latin typeface="Arial" panose="020B0604020202020204" pitchFamily="34" charset="0"/>
              </a:rPr>
              <a:t>Juniperus</a:t>
            </a:r>
            <a:r>
              <a:rPr lang="en-US" altLang="en-US" smtClean="0">
                <a:latin typeface="Arial" panose="020B0604020202020204" pitchFamily="34" charset="0"/>
              </a:rPr>
              <a:t> root tip cell </a:t>
            </a:r>
            <a:r>
              <a:rPr lang="en-US" altLang="en-US" smtClean="0">
                <a:latin typeface="Arial" panose="020B0604020202020204" pitchFamily="34" charset="0"/>
                <a:sym typeface="Wingdings" panose="05000000000000000000" pitchFamily="2" charset="2"/>
              </a:rPr>
              <a:t> 13 subunits around the wall of the tubule.</a:t>
            </a:r>
            <a:endParaRPr lang="en-US" altLang="en-US" smtClean="0">
              <a:latin typeface="Arial" panose="020B0604020202020204" pitchFamily="34" charset="0"/>
            </a:endParaRPr>
          </a:p>
        </p:txBody>
      </p:sp>
    </p:spTree>
    <p:extLst>
      <p:ext uri="{BB962C8B-B14F-4D97-AF65-F5344CB8AC3E}">
        <p14:creationId xmlns:p14="http://schemas.microsoft.com/office/powerpoint/2010/main" val="2508513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4034" name="Notes Placeholder 2"/>
          <p:cNvSpPr>
            <a:spLocks noGrp="1"/>
          </p:cNvSpPr>
          <p:nvPr>
            <p:ph type="body" idx="1"/>
          </p:nvPr>
        </p:nvSpPr>
        <p:spPr/>
        <p:txBody>
          <a:bodyPr/>
          <a:lstStyle/>
          <a:p>
            <a:r>
              <a:rPr lang="en-US" altLang="en-US" smtClean="0">
                <a:latin typeface="Arial" panose="020B0604020202020204" pitchFamily="34" charset="0"/>
              </a:rPr>
              <a:t>Left: Gamma-tubulin (red fluorescence) colocalizes with beta-tubulin (green fluorescence) </a:t>
            </a:r>
            <a:r>
              <a:rPr lang="en-US" altLang="en-US" smtClean="0">
                <a:latin typeface="Arial" panose="020B0604020202020204" pitchFamily="34" charset="0"/>
                <a:sym typeface="Wingdings" panose="05000000000000000000" pitchFamily="2" charset="2"/>
              </a:rPr>
              <a:t> orange</a:t>
            </a:r>
            <a:r>
              <a:rPr lang="en-US" altLang="en-US" b="1" smtClean="0">
                <a:latin typeface="Arial" panose="020B0604020202020204" pitchFamily="34" charset="0"/>
                <a:sym typeface="Wingdings" panose="05000000000000000000" pitchFamily="2" charset="2"/>
              </a:rPr>
              <a:t> </a:t>
            </a:r>
            <a:r>
              <a:rPr lang="en-US" altLang="en-US" smtClean="0">
                <a:latin typeface="Arial" panose="020B0604020202020204" pitchFamily="34" charset="0"/>
                <a:sym typeface="Wingdings" panose="05000000000000000000" pitchFamily="2" charset="2"/>
              </a:rPr>
              <a:t>fluorescence </a:t>
            </a:r>
            <a:r>
              <a:rPr lang="en-US" altLang="en-US" smtClean="0">
                <a:latin typeface="Arial" panose="020B0604020202020204" pitchFamily="34" charset="0"/>
              </a:rPr>
              <a:t>in </a:t>
            </a:r>
            <a:r>
              <a:rPr lang="en-US" altLang="en-US" b="1" smtClean="0">
                <a:latin typeface="Arial" panose="020B0604020202020204" pitchFamily="34" charset="0"/>
              </a:rPr>
              <a:t>microtubule organizing centers (MTOCs)</a:t>
            </a:r>
          </a:p>
          <a:p>
            <a:endParaRPr lang="en-US" altLang="en-US" smtClean="0">
              <a:latin typeface="Arial" panose="020B0604020202020204" pitchFamily="34" charset="0"/>
            </a:endParaRPr>
          </a:p>
          <a:p>
            <a:r>
              <a:rPr lang="en-US" altLang="en-US" smtClean="0">
                <a:latin typeface="Arial" panose="020B0604020202020204" pitchFamily="34" charset="0"/>
              </a:rPr>
              <a:t>Right: assembly of MTs from alpha/beta-tubulin dimers (nucleation, elongation) </a:t>
            </a:r>
          </a:p>
          <a:p>
            <a:r>
              <a:rPr lang="en-US" altLang="en-US" smtClean="0">
                <a:latin typeface="Arial" panose="020B0604020202020204" pitchFamily="34" charset="0"/>
              </a:rPr>
              <a:t>minus end of MTs associated with MTOC, while plus end grows, receiving subunits </a:t>
            </a:r>
          </a:p>
          <a:p>
            <a:r>
              <a:rPr lang="en-US" altLang="en-US" smtClean="0">
                <a:latin typeface="Arial" panose="020B0604020202020204" pitchFamily="34" charset="0"/>
                <a:sym typeface="Wingdings" panose="05000000000000000000" pitchFamily="2" charset="2"/>
              </a:rPr>
              <a:t></a:t>
            </a:r>
            <a:r>
              <a:rPr lang="en-US" altLang="en-US" smtClean="0">
                <a:latin typeface="Arial" panose="020B0604020202020204" pitchFamily="34" charset="0"/>
              </a:rPr>
              <a:t> gamma-tubulin rings may form template on top of which alpha/beta tublin dimers can assemble.</a:t>
            </a:r>
          </a:p>
          <a:p>
            <a:endParaRPr lang="en-US" altLang="en-US" smtClean="0">
              <a:latin typeface="Arial" panose="020B0604020202020204" pitchFamily="34" charset="0"/>
            </a:endParaRPr>
          </a:p>
        </p:txBody>
      </p:sp>
      <p:sp>
        <p:nvSpPr>
          <p:cNvPr id="4" name="Slide Number Placeholder 3"/>
          <p:cNvSpPr>
            <a:spLocks noGrp="1"/>
          </p:cNvSpPr>
          <p:nvPr>
            <p:ph type="sldNum" sz="quarter" idx="5"/>
          </p:nvPr>
        </p:nvSpPr>
        <p:spPr>
          <a:noFill/>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D735DEE-D35C-4BE2-B976-7BB384EF4049}" type="slidenum">
              <a:rPr lang="en-US" altLang="en-US" sz="1200"/>
              <a:pPr eaLnBrk="1" hangingPunct="1"/>
              <a:t>8</a:t>
            </a:fld>
            <a:endParaRPr lang="en-US" altLang="en-US" sz="1200"/>
          </a:p>
        </p:txBody>
      </p:sp>
    </p:spTree>
    <p:extLst>
      <p:ext uri="{BB962C8B-B14F-4D97-AF65-F5344CB8AC3E}">
        <p14:creationId xmlns:p14="http://schemas.microsoft.com/office/powerpoint/2010/main" val="2397967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8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128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128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128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128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5D17195-0D64-4795-B7B4-A08538072CA8}" type="slidenum">
              <a:rPr lang="en-US" altLang="en-US" sz="1200"/>
              <a:pPr eaLnBrk="1" hangingPunct="1"/>
              <a:t>9</a:t>
            </a:fld>
            <a:endParaRPr lang="en-US" altLang="en-US" sz="12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en-US" u="sng" dirty="0" smtClean="0">
                <a:latin typeface="Arial" panose="020B0604020202020204" pitchFamily="34" charset="0"/>
              </a:rPr>
              <a:t>9-25: dynamic instability – structural cap model</a:t>
            </a:r>
          </a:p>
          <a:p>
            <a:pPr eaLnBrk="1" hangingPunct="1"/>
            <a:r>
              <a:rPr lang="en-US" altLang="en-US" dirty="0" smtClean="0">
                <a:latin typeface="Arial" panose="020B0604020202020204" pitchFamily="34" charset="0"/>
              </a:rPr>
              <a:t>GTP is bound to beta subunit of a soluble heterodimer </a:t>
            </a:r>
          </a:p>
          <a:p>
            <a:pPr eaLnBrk="1" hangingPunct="1"/>
            <a:r>
              <a:rPr lang="en-US" altLang="en-US" dirty="0" smtClean="0">
                <a:latin typeface="Arial" panose="020B0604020202020204" pitchFamily="34" charset="0"/>
              </a:rPr>
              <a:t>GTP is hydrolyzed some time after dimer attaches to growing chain. GDP remains bound</a:t>
            </a:r>
          </a:p>
          <a:p>
            <a:pPr eaLnBrk="1" hangingPunct="1"/>
            <a:r>
              <a:rPr lang="en-US" altLang="en-US" dirty="0" smtClean="0">
                <a:latin typeface="Arial" panose="020B0604020202020204" pitchFamily="34" charset="0"/>
              </a:rPr>
              <a:t>Plus-end of growing microtubule widens as rate of growth exceeds GTP hydrolysis</a:t>
            </a:r>
          </a:p>
          <a:p>
            <a:pPr lvl="1" eaLnBrk="1" hangingPunct="1"/>
            <a:r>
              <a:rPr lang="en-US" altLang="en-US" b="1" dirty="0" smtClean="0">
                <a:latin typeface="Arial" panose="020B0604020202020204" pitchFamily="34" charset="0"/>
              </a:rPr>
              <a:t>Addition of GTP-tubulin to plus-end is favorable</a:t>
            </a:r>
          </a:p>
          <a:p>
            <a:pPr eaLnBrk="1" hangingPunct="1"/>
            <a:r>
              <a:rPr lang="en-US" altLang="en-US" b="1" dirty="0" smtClean="0">
                <a:latin typeface="Arial" panose="020B0604020202020204" pitchFamily="34" charset="0"/>
              </a:rPr>
              <a:t>Full conversion to GDP and closure of tip </a:t>
            </a:r>
            <a:r>
              <a:rPr lang="en-US" altLang="en-US" b="1" dirty="0" smtClean="0">
                <a:latin typeface="Arial" panose="020B0604020202020204" pitchFamily="34" charset="0"/>
                <a:sym typeface="Wingdings" panose="05000000000000000000" pitchFamily="2" charset="2"/>
              </a:rPr>
              <a:t></a:t>
            </a:r>
            <a:r>
              <a:rPr lang="en-US" altLang="en-US" b="1" dirty="0" smtClean="0">
                <a:latin typeface="Arial" panose="020B0604020202020204" pitchFamily="34" charset="0"/>
              </a:rPr>
              <a:t> mechanical strain on </a:t>
            </a:r>
            <a:r>
              <a:rPr lang="en-US" altLang="en-US" b="1" dirty="0" err="1" smtClean="0">
                <a:latin typeface="Arial" panose="020B0604020202020204" pitchFamily="34" charset="0"/>
              </a:rPr>
              <a:t>protofilament</a:t>
            </a:r>
            <a:r>
              <a:rPr lang="en-US" altLang="en-US" b="1" dirty="0" smtClean="0">
                <a:latin typeface="Arial" panose="020B0604020202020204" pitchFamily="34" charset="0"/>
              </a:rPr>
              <a:t> </a:t>
            </a:r>
            <a:r>
              <a:rPr lang="en-US" altLang="en-US" b="1" dirty="0" smtClean="0">
                <a:latin typeface="Arial" panose="020B0604020202020204" pitchFamily="34" charset="0"/>
                <a:sym typeface="Wingdings" panose="05000000000000000000" pitchFamily="2" charset="2"/>
              </a:rPr>
              <a:t></a:t>
            </a:r>
            <a:r>
              <a:rPr lang="en-US" altLang="en-US" b="1" dirty="0" smtClean="0">
                <a:latin typeface="Arial" panose="020B0604020202020204" pitchFamily="34" charset="0"/>
              </a:rPr>
              <a:t> </a:t>
            </a:r>
            <a:r>
              <a:rPr lang="ja-JP" altLang="en-US" b="1" dirty="0" smtClean="0">
                <a:latin typeface="Arial" panose="020B0604020202020204" pitchFamily="34" charset="0"/>
              </a:rPr>
              <a:t>“</a:t>
            </a:r>
            <a:r>
              <a:rPr lang="en-US" altLang="ja-JP" b="1" dirty="0" smtClean="0">
                <a:latin typeface="Arial" panose="020B0604020202020204" pitchFamily="34" charset="0"/>
              </a:rPr>
              <a:t>catastrophic shrinkage</a:t>
            </a:r>
            <a:r>
              <a:rPr lang="ja-JP" altLang="en-US" b="1" dirty="0" smtClean="0">
                <a:latin typeface="Arial" panose="020B0604020202020204" pitchFamily="34" charset="0"/>
              </a:rPr>
              <a:t>”</a:t>
            </a:r>
            <a:r>
              <a:rPr lang="en-US" altLang="ja-JP" b="1" dirty="0" smtClean="0">
                <a:latin typeface="Arial" panose="020B0604020202020204" pitchFamily="34" charset="0"/>
              </a:rPr>
              <a:t> or </a:t>
            </a:r>
            <a:r>
              <a:rPr lang="en-US" altLang="ja-JP" b="1" dirty="0" err="1" smtClean="0">
                <a:latin typeface="Arial" panose="020B0604020202020204" pitchFamily="34" charset="0"/>
              </a:rPr>
              <a:t>depolymerization</a:t>
            </a:r>
            <a:endParaRPr lang="en-US" altLang="ja-JP" b="1" dirty="0" smtClean="0">
              <a:latin typeface="Arial" panose="020B0604020202020204" pitchFamily="34" charset="0"/>
            </a:endParaRPr>
          </a:p>
          <a:p>
            <a:pPr eaLnBrk="1" hangingPunct="1"/>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9-23: microtubule assembly in test tube:</a:t>
            </a:r>
          </a:p>
          <a:p>
            <a:pPr eaLnBrk="1" hangingPunct="1"/>
            <a:r>
              <a:rPr lang="en-US" altLang="en-US" dirty="0" smtClean="0">
                <a:latin typeface="Arial" panose="020B0604020202020204" pitchFamily="34" charset="0"/>
              </a:rPr>
              <a:t>Assembly of 3 MTs from purified tubulin; however, no gamma-tubulin ring complex or MAPs</a:t>
            </a:r>
          </a:p>
        </p:txBody>
      </p:sp>
    </p:spTree>
    <p:extLst>
      <p:ext uri="{BB962C8B-B14F-4D97-AF65-F5344CB8AC3E}">
        <p14:creationId xmlns:p14="http://schemas.microsoft.com/office/powerpoint/2010/main" val="194333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8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128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128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128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128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5D17195-0D64-4795-B7B4-A08538072CA8}" type="slidenum">
              <a:rPr lang="en-US" altLang="en-US" sz="1200"/>
              <a:pPr eaLnBrk="1" hangingPunct="1"/>
              <a:t>10</a:t>
            </a:fld>
            <a:endParaRPr lang="en-US" altLang="en-US" sz="12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738471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8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128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128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128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128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296075A-4AE6-4A8E-B1E7-93E1501251F3}" type="slidenum">
              <a:rPr lang="en-US" altLang="en-US" sz="1200"/>
              <a:pPr eaLnBrk="1" hangingPunct="1"/>
              <a:t>11</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en-US" smtClean="0">
                <a:latin typeface="Arial" panose="020B0604020202020204" pitchFamily="34" charset="0"/>
              </a:rPr>
              <a:t>9-26: fluorescent anti-biotin antibodies reveal biotin-labeled tubulin one minute post-injection of tubulin in a growing fibroblast </a:t>
            </a:r>
            <a:r>
              <a:rPr lang="en-US" altLang="en-US" smtClean="0">
                <a:latin typeface="Arial" panose="020B0604020202020204" pitchFamily="34" charset="0"/>
                <a:sym typeface="Wingdings" panose="05000000000000000000" pitchFamily="2" charset="2"/>
              </a:rPr>
              <a:t> </a:t>
            </a:r>
            <a:r>
              <a:rPr lang="en-US" altLang="en-US" smtClean="0">
                <a:latin typeface="Arial" panose="020B0604020202020204" pitchFamily="34" charset="0"/>
              </a:rPr>
              <a:t>tubulin incorporated widely at growing ends. </a:t>
            </a:r>
          </a:p>
          <a:p>
            <a:pPr eaLnBrk="1" hangingPunct="1"/>
            <a:r>
              <a:rPr lang="en-US" altLang="en-US" smtClean="0">
                <a:latin typeface="Arial" panose="020B0604020202020204" pitchFamily="34" charset="0"/>
              </a:rPr>
              <a:t>9-27: series of photographs showing the change in length of a single MT in the growth cone of a neuron (after injection with fluorescently labeled tubulin at low concentration to produce speckles)</a:t>
            </a:r>
          </a:p>
          <a:p>
            <a:pPr eaLnBrk="1" hangingPunct="1"/>
            <a:endParaRPr lang="en-US" altLang="en-US" smtClean="0">
              <a:latin typeface="Arial" panose="020B0604020202020204" pitchFamily="34" charset="0"/>
            </a:endParaRPr>
          </a:p>
          <a:p>
            <a:pPr eaLnBrk="1" hangingPunct="1">
              <a:lnSpc>
                <a:spcPct val="80000"/>
              </a:lnSpc>
            </a:pPr>
            <a:r>
              <a:rPr lang="en-US" altLang="en-US" smtClean="0">
                <a:latin typeface="Arial" panose="020B0604020202020204" pitchFamily="34" charset="0"/>
              </a:rPr>
              <a:t>Depolymerization and replacement occurs more quickly than growth in many conditions </a:t>
            </a:r>
            <a:r>
              <a:rPr lang="en-US" altLang="en-US" u="sng" smtClean="0">
                <a:latin typeface="Arial" panose="020B0604020202020204" pitchFamily="34" charset="0"/>
              </a:rPr>
              <a:t>unless stabilized by microtubule-associated proteins (MAPs) </a:t>
            </a:r>
            <a:r>
              <a:rPr lang="en-US" altLang="en-US" smtClean="0">
                <a:latin typeface="Arial" panose="020B0604020202020204" pitchFamily="34" charset="0"/>
              </a:rPr>
              <a:t>(e.g. axons) </a:t>
            </a:r>
          </a:p>
          <a:p>
            <a:pPr eaLnBrk="1" hangingPunct="1">
              <a:lnSpc>
                <a:spcPct val="80000"/>
              </a:lnSpc>
            </a:pPr>
            <a:r>
              <a:rPr lang="en-US" altLang="en-US" smtClean="0">
                <a:latin typeface="Arial" panose="020B0604020202020204" pitchFamily="34" charset="0"/>
              </a:rPr>
              <a:t>Organelle microtubules are much more stable than cytoskeletal ones</a:t>
            </a:r>
          </a:p>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721447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2E9039FF-DA69-44EA-8FCD-7348AC64DB79}"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2D016A4B-0FD6-482D-922D-361A434E416D}"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C90EF68-B569-490B-ABE0-4A5D33563040}"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7A8BBA1C-EF3A-4751-B6C1-FCE806CFE4EB}"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F115460-1817-4562-9C51-8F283BF5D614}"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E1F209F5-EF9A-4326-9EAC-5385E8B89F37}"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1A6F1EFB-51A9-4A33-AABE-93B73A4376F4}"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0F4D9E71-18B3-4801-AAA2-C74DF6B39481}"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BDF36485-EA7A-4775-8A34-E27720E3631E}"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273DE871-4952-43E4-B6B5-0B77524AE778}"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43DE4BE2-FD3B-4B04-B59B-A4927847B880}"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A14CD3B5-4015-4CBB-BD90-B308FCCE0C0C}"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youtube.com/watch?v=y-uuk4Pr2i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youtube.com/watch?v=9jK-NcRmVcw"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Ki6WjplSUcE" TargetMode="External"/><Relationship Id="rId2" Type="http://schemas.openxmlformats.org/officeDocument/2006/relationships/hyperlink" Target="https://www.youtube.com/watch?v=gJ309LfHQ3M"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51.xml.rels><?xml version="1.0" encoding="UTF-8" standalone="yes"?>
<Relationships xmlns="http://schemas.openxmlformats.org/package/2006/relationships"><Relationship Id="rId3" Type="http://schemas.openxmlformats.org/officeDocument/2006/relationships/hyperlink" Target="http://education.vetmed.vt.edu/Curriculum/VM8054/Labs/Lab10/lab10.htm" TargetMode="Externa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vDuqeCf09H4"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jpeg"/></Relationships>
</file>

<file path=ppt/slides/_rels/slide5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hyperlink" Target="http://www.youtube.com/watch?v=9ICqcZ99qGk"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225"/>
            <a:ext cx="7772400" cy="460375"/>
          </a:xfrm>
        </p:spPr>
        <p:txBody>
          <a:bodyPr/>
          <a:lstStyle/>
          <a:p>
            <a:r>
              <a:rPr lang="en-US" sz="2800" dirty="0" smtClean="0"/>
              <a:t>Heckling/Trash talk </a:t>
            </a:r>
            <a:r>
              <a:rPr lang="en-US" sz="2800" dirty="0" smtClean="0"/>
              <a:t>with cell biology</a:t>
            </a:r>
            <a:endParaRPr lang="en-US" sz="2800" dirty="0"/>
          </a:p>
        </p:txBody>
      </p:sp>
      <p:sp>
        <p:nvSpPr>
          <p:cNvPr id="3" name="Subtitle 2"/>
          <p:cNvSpPr>
            <a:spLocks noGrp="1"/>
          </p:cNvSpPr>
          <p:nvPr>
            <p:ph type="subTitle" idx="1"/>
          </p:nvPr>
        </p:nvSpPr>
        <p:spPr>
          <a:xfrm>
            <a:off x="533400" y="631371"/>
            <a:ext cx="8305800" cy="1752600"/>
          </a:xfrm>
        </p:spPr>
        <p:txBody>
          <a:bodyPr/>
          <a:lstStyle/>
          <a:p>
            <a:pPr algn="l"/>
            <a:r>
              <a:rPr lang="en-US" sz="1800" dirty="0"/>
              <a:t>Weak. Do you have a mutation in your electron transport chain?</a:t>
            </a:r>
          </a:p>
          <a:p>
            <a:pPr algn="l"/>
            <a:r>
              <a:rPr lang="en-US" sz="1800" dirty="0"/>
              <a:t>That’s weaker than a transgenic mouse without </a:t>
            </a:r>
            <a:r>
              <a:rPr lang="en-US" sz="1800" dirty="0" smtClean="0"/>
              <a:t>myosin.</a:t>
            </a:r>
            <a:endParaRPr lang="en-US" sz="1800" dirty="0"/>
          </a:p>
          <a:p>
            <a:pPr algn="l"/>
            <a:r>
              <a:rPr lang="en-US" sz="1800" dirty="0"/>
              <a:t>Oh yeah? Your mother’s mitochondrial </a:t>
            </a:r>
            <a:r>
              <a:rPr lang="en-US" sz="1800" dirty="0" smtClean="0"/>
              <a:t>DNA!</a:t>
            </a:r>
            <a:endParaRPr lang="en-US" sz="1800" dirty="0"/>
          </a:p>
          <a:p>
            <a:pPr algn="l"/>
            <a:r>
              <a:rPr lang="en-US" sz="1800" dirty="0"/>
              <a:t>Hope you don’t pass on those </a:t>
            </a:r>
            <a:r>
              <a:rPr lang="en-US" sz="1800" i="1" dirty="0"/>
              <a:t>Loser</a:t>
            </a:r>
            <a:r>
              <a:rPr lang="en-US" sz="1800" dirty="0"/>
              <a:t> </a:t>
            </a:r>
            <a:r>
              <a:rPr lang="en-US" sz="1800" dirty="0" smtClean="0"/>
              <a:t>genes.</a:t>
            </a:r>
            <a:endParaRPr lang="en-US" sz="1800" dirty="0"/>
          </a:p>
          <a:p>
            <a:pPr algn="l"/>
            <a:r>
              <a:rPr lang="en-US" sz="1800" dirty="0"/>
              <a:t>I guess your alleles are capital L, capital L, homozygous </a:t>
            </a:r>
            <a:r>
              <a:rPr lang="en-US" sz="1800" i="1" dirty="0" smtClean="0"/>
              <a:t>Loser.</a:t>
            </a:r>
            <a:endParaRPr lang="en-US" sz="1800" dirty="0"/>
          </a:p>
          <a:p>
            <a:pPr algn="l"/>
            <a:r>
              <a:rPr lang="en-US" sz="1800" dirty="0"/>
              <a:t>You lost so badly I modified your histones and your kids will feel </a:t>
            </a:r>
            <a:r>
              <a:rPr lang="en-US" sz="1800" dirty="0" smtClean="0"/>
              <a:t>it.</a:t>
            </a:r>
            <a:endParaRPr lang="en-US" sz="1800" dirty="0"/>
          </a:p>
          <a:p>
            <a:pPr algn="l"/>
            <a:r>
              <a:rPr lang="en-US" sz="1800" dirty="0"/>
              <a:t>You lost so badly I methylated your DNA and your kids will feel </a:t>
            </a:r>
            <a:r>
              <a:rPr lang="en-US" sz="1800" dirty="0" smtClean="0"/>
              <a:t>it.</a:t>
            </a:r>
            <a:endParaRPr lang="en-US" sz="1800" dirty="0"/>
          </a:p>
          <a:p>
            <a:pPr algn="l"/>
            <a:r>
              <a:rPr lang="en-US" sz="1800" dirty="0"/>
              <a:t>I can tell it wouldn’t take long to sequence YOUR </a:t>
            </a:r>
            <a:r>
              <a:rPr lang="en-US" sz="1800" dirty="0" smtClean="0"/>
              <a:t>genome.</a:t>
            </a:r>
            <a:endParaRPr lang="en-US" sz="1800" dirty="0"/>
          </a:p>
          <a:p>
            <a:pPr algn="l"/>
            <a:r>
              <a:rPr lang="en-US" sz="1800" dirty="0"/>
              <a:t>I think that your synapses are a few vesicles </a:t>
            </a:r>
            <a:r>
              <a:rPr lang="en-US" sz="1800" dirty="0" smtClean="0"/>
              <a:t>short</a:t>
            </a:r>
            <a:r>
              <a:rPr lang="en-US" sz="1800" dirty="0" smtClean="0"/>
              <a:t>.</a:t>
            </a:r>
          </a:p>
          <a:p>
            <a:pPr algn="l"/>
            <a:r>
              <a:rPr lang="en-US" sz="1800" dirty="0" smtClean="0"/>
              <a:t>The synapses were there, but the vesicles weren’t docked, if you know what I’m saying. </a:t>
            </a:r>
            <a:endParaRPr lang="en-US" sz="1800" dirty="0"/>
          </a:p>
          <a:p>
            <a:pPr algn="l"/>
            <a:r>
              <a:rPr lang="en-US" sz="1800" dirty="0"/>
              <a:t>Your brain puts the dope in </a:t>
            </a:r>
            <a:r>
              <a:rPr lang="en-US" sz="1800" dirty="0" smtClean="0"/>
              <a:t>dopamine.</a:t>
            </a:r>
            <a:endParaRPr lang="en-US" sz="1800" dirty="0"/>
          </a:p>
          <a:p>
            <a:pPr algn="l"/>
            <a:r>
              <a:rPr lang="en-US" sz="1800" dirty="0"/>
              <a:t>You folded like a globular </a:t>
            </a:r>
            <a:r>
              <a:rPr lang="en-US" sz="1800" dirty="0" smtClean="0"/>
              <a:t>protein.</a:t>
            </a:r>
            <a:endParaRPr lang="en-US" sz="1800" dirty="0"/>
          </a:p>
          <a:p>
            <a:pPr algn="l"/>
            <a:r>
              <a:rPr lang="en-US" sz="1800" dirty="0"/>
              <a:t>You collapsed like an unstable </a:t>
            </a:r>
            <a:r>
              <a:rPr lang="en-US" sz="1800" dirty="0" smtClean="0"/>
              <a:t>microtubule.</a:t>
            </a:r>
            <a:endParaRPr lang="en-US" sz="1800" dirty="0"/>
          </a:p>
          <a:p>
            <a:pPr algn="l"/>
            <a:r>
              <a:rPr lang="en-US" sz="1800" dirty="0"/>
              <a:t>Get up, that was no foul. That’s more actin’ than in a growth cone. </a:t>
            </a:r>
          </a:p>
          <a:p>
            <a:pPr algn="l"/>
            <a:r>
              <a:rPr lang="en-US" sz="1800" dirty="0"/>
              <a:t>Your </a:t>
            </a:r>
            <a:r>
              <a:rPr lang="en-US" sz="1800" dirty="0" smtClean="0"/>
              <a:t>argument has more holes in it </a:t>
            </a:r>
            <a:r>
              <a:rPr lang="en-US" sz="1800" dirty="0"/>
              <a:t>is </a:t>
            </a:r>
            <a:r>
              <a:rPr lang="en-US" sz="1800" dirty="0" smtClean="0"/>
              <a:t>than a membrane with open </a:t>
            </a:r>
            <a:r>
              <a:rPr lang="en-US" sz="1800" dirty="0"/>
              <a:t>ion </a:t>
            </a:r>
            <a:r>
              <a:rPr lang="en-US" sz="1800" dirty="0" smtClean="0"/>
              <a:t>channels!</a:t>
            </a:r>
          </a:p>
          <a:p>
            <a:pPr algn="l"/>
            <a:r>
              <a:rPr lang="en-US" sz="1800" i="1" dirty="0" smtClean="0"/>
              <a:t>Insert your own heckling to ‘aid’ with studying</a:t>
            </a:r>
          </a:p>
          <a:p>
            <a:pPr algn="l"/>
            <a:endParaRPr lang="en-US" sz="2000" dirty="0"/>
          </a:p>
          <a:p>
            <a:endParaRPr lang="en-US" sz="2000" dirty="0"/>
          </a:p>
        </p:txBody>
      </p:sp>
    </p:spTree>
    <p:extLst>
      <p:ext uri="{BB962C8B-B14F-4D97-AF65-F5344CB8AC3E}">
        <p14:creationId xmlns:p14="http://schemas.microsoft.com/office/powerpoint/2010/main" val="239376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04800" y="76200"/>
            <a:ext cx="8534400" cy="868363"/>
          </a:xfrm>
        </p:spPr>
        <p:txBody>
          <a:bodyPr/>
          <a:lstStyle/>
          <a:p>
            <a:pPr>
              <a:defRPr/>
            </a:pPr>
            <a:r>
              <a:rPr lang="en-US" sz="2800" b="1" dirty="0" smtClean="0">
                <a:ea typeface="ＭＳ Ｐゴシック" charset="0"/>
                <a:cs typeface="+mj-cs"/>
              </a:rPr>
              <a:t>Microtubule </a:t>
            </a:r>
            <a:r>
              <a:rPr lang="en-US" sz="2800" b="1" dirty="0" err="1" smtClean="0">
                <a:ea typeface="ＭＳ Ｐゴシック" charset="0"/>
              </a:rPr>
              <a:t>depolymerization</a:t>
            </a:r>
            <a:r>
              <a:rPr lang="en-US" sz="2800" b="1" dirty="0" smtClean="0">
                <a:ea typeface="ＭＳ Ｐゴシック" charset="0"/>
              </a:rPr>
              <a:t> – Microtubule Catastrophes</a:t>
            </a:r>
            <a:endParaRPr lang="en-US" sz="2800" b="1" dirty="0">
              <a:ea typeface="ＭＳ Ｐゴシック" charset="0"/>
              <a:cs typeface="+mj-cs"/>
            </a:endParaRPr>
          </a:p>
        </p:txBody>
      </p:sp>
      <p:sp>
        <p:nvSpPr>
          <p:cNvPr id="230403" name="Rectangle 3"/>
          <p:cNvSpPr>
            <a:spLocks noGrp="1" noChangeArrowheads="1"/>
          </p:cNvSpPr>
          <p:nvPr>
            <p:ph type="body" idx="1"/>
          </p:nvPr>
        </p:nvSpPr>
        <p:spPr>
          <a:xfrm>
            <a:off x="3805084" y="1428136"/>
            <a:ext cx="5102942" cy="2067232"/>
          </a:xfrm>
        </p:spPr>
        <p:txBody>
          <a:bodyPr>
            <a:normAutofit fontScale="92500" lnSpcReduction="10000"/>
          </a:bodyPr>
          <a:lstStyle/>
          <a:p>
            <a:r>
              <a:rPr lang="en-US" altLang="zh-CN" sz="2000" dirty="0" smtClean="0"/>
              <a:t>GTP </a:t>
            </a:r>
            <a:r>
              <a:rPr lang="en-US" altLang="zh-CN" sz="2000" dirty="0"/>
              <a:t>caps stop </a:t>
            </a:r>
            <a:r>
              <a:rPr lang="en-US" altLang="zh-CN" sz="2000" dirty="0" err="1"/>
              <a:t>depolymerization</a:t>
            </a:r>
            <a:r>
              <a:rPr lang="en-US" altLang="zh-CN" sz="2000" dirty="0"/>
              <a:t> </a:t>
            </a:r>
            <a:r>
              <a:rPr lang="en-US" altLang="zh-CN" sz="2000" dirty="0" smtClean="0"/>
              <a:t>to rescue </a:t>
            </a:r>
            <a:r>
              <a:rPr lang="en-US" altLang="zh-CN" sz="2000" dirty="0"/>
              <a:t>the microtubule.</a:t>
            </a:r>
          </a:p>
          <a:p>
            <a:r>
              <a:rPr lang="en-US" altLang="zh-CN" sz="2000" dirty="0" smtClean="0"/>
              <a:t>GTP-bound </a:t>
            </a:r>
            <a:r>
              <a:rPr lang="en-US" altLang="zh-CN" sz="2000" dirty="0"/>
              <a:t>dimers </a:t>
            </a:r>
            <a:r>
              <a:rPr lang="en-US" altLang="zh-CN" sz="2000" dirty="0" smtClean="0"/>
              <a:t>restore polymerization</a:t>
            </a:r>
            <a:r>
              <a:rPr lang="en-US" altLang="zh-CN" sz="2000" dirty="0"/>
              <a:t>.</a:t>
            </a:r>
          </a:p>
          <a:p>
            <a:r>
              <a:rPr lang="en-US" altLang="zh-CN" sz="2000" dirty="0" smtClean="0"/>
              <a:t>Tubulin </a:t>
            </a:r>
            <a:r>
              <a:rPr lang="en-US" altLang="zh-CN" sz="2000" dirty="0"/>
              <a:t>binding proteins </a:t>
            </a:r>
            <a:r>
              <a:rPr lang="en-US" altLang="zh-CN" sz="2000" dirty="0" smtClean="0"/>
              <a:t>regulate dynamics</a:t>
            </a:r>
            <a:r>
              <a:rPr lang="en-US" altLang="zh-CN" sz="2000" dirty="0"/>
              <a:t>. Stabilizers bridge </a:t>
            </a:r>
            <a:r>
              <a:rPr lang="en-US" altLang="zh-CN" sz="2000" dirty="0" smtClean="0"/>
              <a:t>multiple pairs </a:t>
            </a:r>
            <a:r>
              <a:rPr lang="en-US" altLang="zh-CN" sz="2000" dirty="0"/>
              <a:t>of dimers. </a:t>
            </a:r>
            <a:r>
              <a:rPr lang="en-US" altLang="zh-CN" sz="2000" dirty="0" smtClean="0"/>
              <a:t>Destabilizers promote </a:t>
            </a:r>
            <a:r>
              <a:rPr lang="en-US" altLang="zh-CN" sz="2000" dirty="0"/>
              <a:t>catastrophes</a:t>
            </a:r>
            <a:r>
              <a:rPr lang="en-US" altLang="zh-CN" sz="2000" dirty="0" smtClean="0"/>
              <a:t>.</a:t>
            </a:r>
            <a:endParaRPr lang="en-US" altLang="ja-JP" sz="2000" b="1" dirty="0" smtClean="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548"/>
          <a:stretch/>
        </p:blipFill>
        <p:spPr bwMode="auto">
          <a:xfrm>
            <a:off x="255638" y="1012569"/>
            <a:ext cx="3352800" cy="4547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669458" y="6439024"/>
            <a:ext cx="6341807" cy="246221"/>
          </a:xfrm>
          <a:prstGeom prst="rect">
            <a:avLst/>
          </a:prstGeom>
        </p:spPr>
        <p:txBody>
          <a:bodyPr wrap="square">
            <a:spAutoFit/>
          </a:bodyPr>
          <a:lstStyle/>
          <a:p>
            <a:r>
              <a:rPr lang="en-US" altLang="zh-CN" sz="1000" dirty="0"/>
              <a:t>Gardner, M.K. et al </a:t>
            </a:r>
            <a:r>
              <a:rPr lang="en-US" altLang="zh-CN" sz="1000" dirty="0" err="1"/>
              <a:t>Curr</a:t>
            </a:r>
            <a:r>
              <a:rPr lang="en-US" altLang="zh-CN" sz="1000" dirty="0"/>
              <a:t> </a:t>
            </a:r>
            <a:r>
              <a:rPr lang="en-US" altLang="zh-CN" sz="1000" dirty="0" err="1"/>
              <a:t>Opin</a:t>
            </a:r>
            <a:r>
              <a:rPr lang="en-US" altLang="zh-CN" sz="1000" dirty="0"/>
              <a:t> Cell </a:t>
            </a:r>
            <a:r>
              <a:rPr lang="en-US" altLang="zh-CN" sz="1000" dirty="0" err="1"/>
              <a:t>Biol</a:t>
            </a:r>
            <a:r>
              <a:rPr lang="en-US" altLang="zh-CN" sz="1000" dirty="0"/>
              <a:t> 25, 14-22 (2013); </a:t>
            </a:r>
            <a:r>
              <a:rPr lang="en-US" altLang="zh-CN" sz="1000" dirty="0" err="1"/>
              <a:t>Horio</a:t>
            </a:r>
            <a:r>
              <a:rPr lang="en-US" altLang="zh-CN" sz="1000" dirty="0"/>
              <a:t>, T. and Murata, T. et al Front Plant </a:t>
            </a:r>
            <a:r>
              <a:rPr lang="en-US" altLang="zh-CN" sz="1000" dirty="0" err="1"/>
              <a:t>Sci</a:t>
            </a:r>
            <a:r>
              <a:rPr lang="en-US" altLang="zh-CN" sz="1000" dirty="0"/>
              <a:t> 5 1-10 (2014)</a:t>
            </a:r>
            <a:endParaRPr lang="zh-CN" altLang="en-US" sz="1000" dirty="0"/>
          </a:p>
        </p:txBody>
      </p:sp>
    </p:spTree>
    <p:extLst>
      <p:ext uri="{BB962C8B-B14F-4D97-AF65-F5344CB8AC3E}">
        <p14:creationId xmlns:p14="http://schemas.microsoft.com/office/powerpoint/2010/main" val="26121929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04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04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04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76200"/>
            <a:ext cx="9144000" cy="563563"/>
          </a:xfrm>
        </p:spPr>
        <p:txBody>
          <a:bodyPr/>
          <a:lstStyle/>
          <a:p>
            <a:pPr eaLnBrk="1" hangingPunct="1">
              <a:defRPr/>
            </a:pPr>
            <a:r>
              <a:rPr lang="en-US" sz="2800" b="1" i="1" dirty="0">
                <a:ea typeface="ＭＳ Ｐゴシック" charset="0"/>
                <a:cs typeface="+mj-cs"/>
              </a:rPr>
              <a:t>In vivo </a:t>
            </a:r>
            <a:r>
              <a:rPr lang="en-US" sz="2800" b="1" dirty="0">
                <a:ea typeface="ＭＳ Ｐゴシック" charset="0"/>
                <a:cs typeface="+mj-cs"/>
              </a:rPr>
              <a:t>microtubule dynamics: Dynamic Instability</a:t>
            </a:r>
          </a:p>
        </p:txBody>
      </p:sp>
      <p:sp>
        <p:nvSpPr>
          <p:cNvPr id="232451" name="Rectangle 3"/>
          <p:cNvSpPr>
            <a:spLocks noGrp="1" noChangeArrowheads="1"/>
          </p:cNvSpPr>
          <p:nvPr>
            <p:ph type="body" idx="1"/>
          </p:nvPr>
        </p:nvSpPr>
        <p:spPr>
          <a:xfrm>
            <a:off x="457200" y="3810001"/>
            <a:ext cx="8458200" cy="2605548"/>
          </a:xfrm>
        </p:spPr>
        <p:txBody>
          <a:bodyPr/>
          <a:lstStyle/>
          <a:p>
            <a:pPr eaLnBrk="1" hangingPunct="1">
              <a:lnSpc>
                <a:spcPct val="80000"/>
              </a:lnSpc>
            </a:pPr>
            <a:r>
              <a:rPr lang="en-US" altLang="en-US" sz="2000" smtClean="0"/>
              <a:t>Left: Biotin-labeled tubulin (after one minute in growing fibroblast). Tubulin incorporated widely at growing ends.</a:t>
            </a:r>
          </a:p>
          <a:p>
            <a:pPr eaLnBrk="1" hangingPunct="1">
              <a:lnSpc>
                <a:spcPct val="80000"/>
              </a:lnSpc>
            </a:pPr>
            <a:r>
              <a:rPr lang="en-US" altLang="en-US" sz="2000" smtClean="0"/>
              <a:t>Right: Tracking fluorescent speckles of an individual microtubule labeled with fluorescent tubulin at low concentration </a:t>
            </a:r>
          </a:p>
          <a:p>
            <a:pPr lvl="1" eaLnBrk="1" hangingPunct="1">
              <a:lnSpc>
                <a:spcPct val="80000"/>
              </a:lnSpc>
            </a:pPr>
            <a:r>
              <a:rPr lang="en-US" altLang="en-US" sz="1600" smtClean="0"/>
              <a:t>Gradual growth of microtubules (0-200 sec)</a:t>
            </a:r>
          </a:p>
          <a:p>
            <a:pPr lvl="1" eaLnBrk="1" hangingPunct="1">
              <a:lnSpc>
                <a:spcPct val="80000"/>
              </a:lnSpc>
            </a:pPr>
            <a:r>
              <a:rPr lang="en-US" altLang="en-US" sz="1600" smtClean="0"/>
              <a:t>Rapid depolymerization in last frames (200-240 sec)</a:t>
            </a:r>
            <a:br>
              <a:rPr lang="en-US" altLang="en-US" sz="1600" smtClean="0"/>
            </a:br>
            <a:endParaRPr lang="en-US" altLang="en-US" sz="1600" smtClean="0"/>
          </a:p>
          <a:p>
            <a:pPr eaLnBrk="1" hangingPunct="1">
              <a:lnSpc>
                <a:spcPct val="80000"/>
              </a:lnSpc>
            </a:pPr>
            <a:r>
              <a:rPr lang="en-US" altLang="en-US" sz="2000" b="1" smtClean="0"/>
              <a:t>Dynamic instability: coexistence of growing and shrinking microtubules and rapid length change of individual microtubules</a:t>
            </a:r>
          </a:p>
        </p:txBody>
      </p:sp>
      <p:pic>
        <p:nvPicPr>
          <p:cNvPr id="307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38" y="914400"/>
            <a:ext cx="28702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4038" y="1143000"/>
            <a:ext cx="5978525" cy="196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557338" y="6391163"/>
            <a:ext cx="7079226" cy="338554"/>
          </a:xfrm>
          <a:prstGeom prst="rect">
            <a:avLst/>
          </a:prstGeom>
        </p:spPr>
        <p:txBody>
          <a:bodyPr wrap="square">
            <a:spAutoFit/>
          </a:bodyPr>
          <a:lstStyle/>
          <a:p>
            <a:r>
              <a:rPr lang="en-US" altLang="zh-CN" sz="1600" dirty="0" err="1" smtClean="0"/>
              <a:t>Vedio</a:t>
            </a:r>
            <a:r>
              <a:rPr lang="en-US" altLang="zh-CN" sz="1600" dirty="0" smtClean="0"/>
              <a:t>:  https</a:t>
            </a:r>
            <a:r>
              <a:rPr lang="en-US" altLang="zh-CN" sz="1600" dirty="0"/>
              <a:t>://www.youtube.com/watch?v=21P100yiEN8</a:t>
            </a:r>
            <a:endParaRPr lang="zh-CN" altLang="en-US" sz="1600" dirty="0"/>
          </a:p>
        </p:txBody>
      </p:sp>
    </p:spTree>
    <p:extLst>
      <p:ext uri="{BB962C8B-B14F-4D97-AF65-F5344CB8AC3E}">
        <p14:creationId xmlns:p14="http://schemas.microsoft.com/office/powerpoint/2010/main" val="29469156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24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245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245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245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24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457200" y="274637"/>
            <a:ext cx="8229600" cy="715963"/>
          </a:xfrm>
        </p:spPr>
        <p:txBody>
          <a:bodyPr/>
          <a:lstStyle/>
          <a:p>
            <a:pPr eaLnBrk="1" hangingPunct="1">
              <a:defRPr/>
            </a:pPr>
            <a:r>
              <a:rPr lang="en-US" sz="2800" dirty="0" smtClean="0">
                <a:ea typeface="ＭＳ Ｐゴシック" charset="0"/>
                <a:cs typeface="+mj-cs"/>
              </a:rPr>
              <a:t>Microtubule associated </a:t>
            </a:r>
            <a:r>
              <a:rPr lang="en-US" sz="2800" dirty="0">
                <a:ea typeface="ＭＳ Ｐゴシック" charset="0"/>
                <a:cs typeface="+mj-cs"/>
              </a:rPr>
              <a:t>proteins (MAPs</a:t>
            </a:r>
            <a:r>
              <a:rPr lang="en-US" sz="2800" dirty="0" smtClean="0">
                <a:ea typeface="ＭＳ Ｐゴシック" charset="0"/>
                <a:cs typeface="+mj-cs"/>
              </a:rPr>
              <a:t>) stabilize microtubules to prevent or delay instability</a:t>
            </a:r>
            <a:endParaRPr lang="en-US" sz="2800" dirty="0">
              <a:ea typeface="ＭＳ Ｐゴシック" charset="0"/>
              <a:cs typeface="+mj-cs"/>
            </a:endParaRPr>
          </a:p>
        </p:txBody>
      </p:sp>
      <p:sp>
        <p:nvSpPr>
          <p:cNvPr id="18435" name="Rectangle 3"/>
          <p:cNvSpPr>
            <a:spLocks noGrp="1" noChangeArrowheads="1"/>
          </p:cNvSpPr>
          <p:nvPr>
            <p:ph type="body" idx="4294967295"/>
          </p:nvPr>
        </p:nvSpPr>
        <p:spPr>
          <a:xfrm>
            <a:off x="4191000" y="2057400"/>
            <a:ext cx="4953000" cy="2971800"/>
          </a:xfrm>
        </p:spPr>
        <p:txBody>
          <a:bodyPr/>
          <a:lstStyle/>
          <a:p>
            <a:pPr eaLnBrk="1" hangingPunct="1">
              <a:defRPr/>
            </a:pPr>
            <a:r>
              <a:rPr lang="en-US" sz="2000" dirty="0" smtClean="0">
                <a:ea typeface="ＭＳ Ｐゴシック" charset="0"/>
                <a:cs typeface="+mn-cs"/>
              </a:rPr>
              <a:t>Regulate microtubule dynamics</a:t>
            </a:r>
          </a:p>
          <a:p>
            <a:pPr eaLnBrk="1" hangingPunct="1">
              <a:defRPr/>
            </a:pPr>
            <a:r>
              <a:rPr lang="en-US" sz="2000" dirty="0" smtClean="0">
                <a:ea typeface="ＭＳ Ｐゴシック" charset="0"/>
                <a:cs typeface="+mn-cs"/>
              </a:rPr>
              <a:t>Mostly in </a:t>
            </a:r>
            <a:r>
              <a:rPr lang="en-US" sz="2000" dirty="0">
                <a:ea typeface="ＭＳ Ｐゴシック" charset="0"/>
                <a:cs typeface="+mn-cs"/>
              </a:rPr>
              <a:t>neural </a:t>
            </a:r>
            <a:r>
              <a:rPr lang="en-US" sz="2000" dirty="0" smtClean="0">
                <a:ea typeface="ＭＳ Ｐゴシック" charset="0"/>
                <a:cs typeface="+mn-cs"/>
              </a:rPr>
              <a:t>tissue</a:t>
            </a:r>
          </a:p>
          <a:p>
            <a:pPr marL="0" indent="0" eaLnBrk="1" hangingPunct="1">
              <a:buFontTx/>
              <a:buNone/>
              <a:defRPr/>
            </a:pPr>
            <a:r>
              <a:rPr lang="en-US" sz="2000" dirty="0">
                <a:ea typeface="ＭＳ Ｐゴシック" charset="0"/>
                <a:cs typeface="+mn-cs"/>
              </a:rPr>
              <a:t>	</a:t>
            </a:r>
            <a:r>
              <a:rPr lang="en-US" sz="2000" dirty="0" smtClean="0">
                <a:ea typeface="ＭＳ Ｐゴシック" charset="0"/>
                <a:cs typeface="+mn-cs"/>
              </a:rPr>
              <a:t>(MAP4 </a:t>
            </a:r>
            <a:r>
              <a:rPr lang="en-US" sz="2000" dirty="0">
                <a:ea typeface="ＭＳ Ｐゴシック" charset="0"/>
                <a:cs typeface="+mn-cs"/>
              </a:rPr>
              <a:t>in non-neuronal </a:t>
            </a:r>
            <a:r>
              <a:rPr lang="en-US" sz="2000" dirty="0" smtClean="0">
                <a:ea typeface="ＭＳ Ｐゴシック" charset="0"/>
                <a:cs typeface="+mn-cs"/>
              </a:rPr>
              <a:t>cells)</a:t>
            </a:r>
            <a:endParaRPr lang="en-US" sz="2000" dirty="0">
              <a:ea typeface="ＭＳ Ｐゴシック" charset="0"/>
              <a:cs typeface="+mn-cs"/>
            </a:endParaRPr>
          </a:p>
          <a:p>
            <a:pPr eaLnBrk="1" hangingPunct="1">
              <a:defRPr/>
            </a:pPr>
            <a:r>
              <a:rPr lang="en-US" sz="2000" dirty="0" smtClean="0">
                <a:ea typeface="ＭＳ Ｐゴシック" charset="0"/>
                <a:cs typeface="+mn-cs"/>
              </a:rPr>
              <a:t>One microtubule </a:t>
            </a:r>
            <a:r>
              <a:rPr lang="en-US" sz="2000" dirty="0">
                <a:ea typeface="ＭＳ Ｐゴシック" charset="0"/>
                <a:cs typeface="+mn-cs"/>
              </a:rPr>
              <a:t>associating domain and </a:t>
            </a:r>
            <a:r>
              <a:rPr lang="en-US" sz="2000" dirty="0" smtClean="0">
                <a:ea typeface="ＭＳ Ｐゴシック" charset="0"/>
                <a:cs typeface="+mn-cs"/>
              </a:rPr>
              <a:t>one filament</a:t>
            </a:r>
            <a:endParaRPr lang="en-US" sz="2000" dirty="0">
              <a:ea typeface="ＭＳ Ｐゴシック" charset="0"/>
              <a:cs typeface="+mn-cs"/>
            </a:endParaRPr>
          </a:p>
          <a:p>
            <a:pPr eaLnBrk="1" hangingPunct="1">
              <a:defRPr/>
            </a:pPr>
            <a:r>
              <a:rPr lang="en-US" sz="2000" dirty="0" smtClean="0">
                <a:ea typeface="ＭＳ Ｐゴシック" charset="0"/>
                <a:cs typeface="+mn-cs"/>
              </a:rPr>
              <a:t>Usually promote </a:t>
            </a:r>
            <a:r>
              <a:rPr lang="en-US" sz="2000" dirty="0">
                <a:ea typeface="ＭＳ Ｐゴシック" charset="0"/>
                <a:cs typeface="+mn-cs"/>
              </a:rPr>
              <a:t>assembly and stability</a:t>
            </a:r>
          </a:p>
          <a:p>
            <a:pPr eaLnBrk="1" hangingPunct="1">
              <a:defRPr/>
            </a:pPr>
            <a:r>
              <a:rPr lang="en-US" sz="2000" dirty="0">
                <a:ea typeface="ＭＳ Ｐゴシック" charset="0"/>
                <a:cs typeface="+mn-cs"/>
              </a:rPr>
              <a:t>Association with microtubules controlled by </a:t>
            </a:r>
            <a:r>
              <a:rPr lang="en-US" sz="2000" dirty="0" smtClean="0">
                <a:ea typeface="ＭＳ Ｐゴシック" charset="0"/>
                <a:cs typeface="+mn-cs"/>
              </a:rPr>
              <a:t>phosphorylation</a:t>
            </a:r>
          </a:p>
        </p:txBody>
      </p:sp>
      <p:pic>
        <p:nvPicPr>
          <p:cNvPr id="809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05000"/>
            <a:ext cx="3848100" cy="312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282226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0"/>
            <a:ext cx="9144000" cy="704359"/>
          </a:xfrm>
        </p:spPr>
        <p:txBody>
          <a:bodyPr/>
          <a:lstStyle/>
          <a:p>
            <a:pPr algn="l" eaLnBrk="1" hangingPunct="1">
              <a:defRPr/>
            </a:pPr>
            <a:r>
              <a:rPr lang="en-US" sz="3000" b="1" dirty="0" smtClean="0">
                <a:cs typeface="+mj-cs"/>
              </a:rPr>
              <a:t>Actin </a:t>
            </a:r>
            <a:r>
              <a:rPr lang="en-US" sz="3000" b="1" dirty="0" smtClean="0">
                <a:ea typeface="ＭＳ Ｐゴシック" charset="0"/>
                <a:cs typeface="+mj-cs"/>
              </a:rPr>
              <a:t>Microfilaments</a:t>
            </a:r>
            <a:endParaRPr lang="en-US" sz="3000" b="1" dirty="0">
              <a:ea typeface="ＭＳ Ｐゴシック" charset="0"/>
              <a:cs typeface="+mj-cs"/>
            </a:endParaRPr>
          </a:p>
        </p:txBody>
      </p:sp>
      <p:pic>
        <p:nvPicPr>
          <p:cNvPr id="3686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 y="1143000"/>
            <a:ext cx="3400425"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8051" name="Rectangle 3"/>
          <p:cNvSpPr>
            <a:spLocks noGrp="1" noChangeArrowheads="1"/>
          </p:cNvSpPr>
          <p:nvPr>
            <p:ph type="body" idx="1"/>
          </p:nvPr>
        </p:nvSpPr>
        <p:spPr>
          <a:xfrm>
            <a:off x="3657600" y="542679"/>
            <a:ext cx="5486400" cy="6177454"/>
          </a:xfrm>
        </p:spPr>
        <p:txBody>
          <a:bodyPr>
            <a:noAutofit/>
          </a:bodyPr>
          <a:lstStyle/>
          <a:p>
            <a:pPr eaLnBrk="1" hangingPunct="1"/>
            <a:r>
              <a:rPr lang="en-US" altLang="en-US" sz="1800" dirty="0" smtClean="0"/>
              <a:t>Actin monomer = Globular actin = G-actin</a:t>
            </a:r>
          </a:p>
          <a:p>
            <a:pPr eaLnBrk="1" hangingPunct="1"/>
            <a:r>
              <a:rPr lang="en-US" altLang="en-US" sz="1800" dirty="0" smtClean="0"/>
              <a:t>Microfilament = actin filament = F-actin</a:t>
            </a:r>
          </a:p>
          <a:p>
            <a:pPr eaLnBrk="1" hangingPunct="1"/>
            <a:r>
              <a:rPr lang="en-US" altLang="en-US" sz="1800" dirty="0" smtClean="0"/>
              <a:t>~8 nm in diameter</a:t>
            </a:r>
          </a:p>
          <a:p>
            <a:pPr eaLnBrk="1" hangingPunct="1"/>
            <a:r>
              <a:rPr lang="en-US" altLang="en-US" sz="1800" dirty="0" smtClean="0"/>
              <a:t>Globular subunits: G-actin monomers</a:t>
            </a:r>
            <a:endParaRPr lang="en-US" altLang="en-US" sz="1800" b="1" dirty="0" smtClean="0"/>
          </a:p>
          <a:p>
            <a:pPr eaLnBrk="1" hangingPunct="1"/>
            <a:r>
              <a:rPr lang="en-US" altLang="en-US" sz="1800" dirty="0" smtClean="0"/>
              <a:t>All monomers point in the same direction, twist around each other and form double helices</a:t>
            </a:r>
          </a:p>
          <a:p>
            <a:pPr eaLnBrk="1" hangingPunct="1"/>
            <a:r>
              <a:rPr lang="en-US" altLang="en-US" sz="1800" dirty="0" smtClean="0"/>
              <a:t>Wide range of organizational patterns</a:t>
            </a:r>
            <a:br>
              <a:rPr lang="en-US" altLang="en-US" sz="1800" dirty="0" smtClean="0"/>
            </a:br>
            <a:endParaRPr lang="en-US" altLang="en-US" sz="1800" dirty="0" smtClean="0"/>
          </a:p>
          <a:p>
            <a:pPr eaLnBrk="1" hangingPunct="1"/>
            <a:r>
              <a:rPr lang="en-US" altLang="en-US" sz="1800" dirty="0" smtClean="0"/>
              <a:t>Roles:</a:t>
            </a:r>
          </a:p>
          <a:p>
            <a:pPr lvl="1" eaLnBrk="1" hangingPunct="1"/>
            <a:r>
              <a:rPr lang="en-US" altLang="en-US" sz="1800" dirty="0" smtClean="0"/>
              <a:t>Muscle contractility</a:t>
            </a:r>
          </a:p>
          <a:p>
            <a:pPr lvl="1" eaLnBrk="1" hangingPunct="1"/>
            <a:r>
              <a:rPr lang="en-US" altLang="en-US" sz="1800" dirty="0" smtClean="0"/>
              <a:t>Phagocytosis</a:t>
            </a:r>
          </a:p>
          <a:p>
            <a:pPr lvl="1" eaLnBrk="1" hangingPunct="1"/>
            <a:r>
              <a:rPr lang="en-US" altLang="en-US" sz="1800" dirty="0" smtClean="0"/>
              <a:t>Organelle movement</a:t>
            </a:r>
          </a:p>
          <a:p>
            <a:pPr lvl="1" eaLnBrk="1" hangingPunct="1"/>
            <a:r>
              <a:rPr lang="en-US" altLang="en-US" sz="1800" dirty="0" smtClean="0"/>
              <a:t>Growth cones (axons)</a:t>
            </a:r>
          </a:p>
          <a:p>
            <a:pPr lvl="1" eaLnBrk="1" hangingPunct="1"/>
            <a:r>
              <a:rPr lang="en-US" altLang="en-US" sz="1800" dirty="0" smtClean="0"/>
              <a:t>Wound healing</a:t>
            </a:r>
          </a:p>
          <a:p>
            <a:pPr lvl="1" eaLnBrk="1" hangingPunct="1"/>
            <a:r>
              <a:rPr lang="en-US" altLang="en-US" sz="1800" dirty="0" smtClean="0"/>
              <a:t>Contractile ring (cytokinesis)</a:t>
            </a:r>
          </a:p>
          <a:p>
            <a:pPr eaLnBrk="1" hangingPunct="1"/>
            <a:r>
              <a:rPr lang="en-US" altLang="en-US" sz="1800" dirty="0" smtClean="0"/>
              <a:t>Actin subunits:</a:t>
            </a:r>
          </a:p>
          <a:p>
            <a:pPr lvl="1" eaLnBrk="1" hangingPunct="1"/>
            <a:r>
              <a:rPr lang="en-US" altLang="en-US" sz="1800" dirty="0" smtClean="0"/>
              <a:t>Polarity</a:t>
            </a:r>
          </a:p>
          <a:p>
            <a:pPr lvl="1" eaLnBrk="1" hangingPunct="1"/>
            <a:r>
              <a:rPr lang="en-US" altLang="en-US" sz="1800" dirty="0" smtClean="0"/>
              <a:t>Pointed in same direction </a:t>
            </a:r>
            <a:r>
              <a:rPr lang="en-US" altLang="en-US" sz="1800" dirty="0" smtClean="0">
                <a:sym typeface="Wingdings" panose="05000000000000000000" pitchFamily="2" charset="2"/>
              </a:rPr>
              <a:t> microfilament polarity</a:t>
            </a:r>
            <a:endParaRPr lang="en-US" altLang="en-US" sz="1800" dirty="0" smtClean="0"/>
          </a:p>
        </p:txBody>
      </p:sp>
    </p:spTree>
    <p:extLst>
      <p:ext uri="{BB962C8B-B14F-4D97-AF65-F5344CB8AC3E}">
        <p14:creationId xmlns:p14="http://schemas.microsoft.com/office/powerpoint/2010/main" val="260928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80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80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805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805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805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805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8051">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8051">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8051">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8051">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8051">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8051">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8051">
                                            <p:txEl>
                                              <p:pRg st="12" end="12"/>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8051">
                                            <p:txEl>
                                              <p:pRg st="13" end="1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8051">
                                            <p:txEl>
                                              <p:pRg st="14" end="1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805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122238"/>
            <a:ext cx="8229600" cy="563562"/>
          </a:xfrm>
        </p:spPr>
        <p:txBody>
          <a:bodyPr/>
          <a:lstStyle/>
          <a:p>
            <a:pPr eaLnBrk="1" hangingPunct="1">
              <a:defRPr/>
            </a:pPr>
            <a:r>
              <a:rPr lang="en-US" sz="3000" b="1" dirty="0">
                <a:ea typeface="ＭＳ Ｐゴシック" charset="0"/>
                <a:cs typeface="+mj-cs"/>
              </a:rPr>
              <a:t>Actin filament assembly and disassembly</a:t>
            </a:r>
          </a:p>
        </p:txBody>
      </p:sp>
      <p:sp>
        <p:nvSpPr>
          <p:cNvPr id="262147" name="Rectangle 3"/>
          <p:cNvSpPr>
            <a:spLocks noGrp="1" noChangeArrowheads="1"/>
          </p:cNvSpPr>
          <p:nvPr>
            <p:ph type="body" idx="1"/>
          </p:nvPr>
        </p:nvSpPr>
        <p:spPr>
          <a:xfrm>
            <a:off x="3505200" y="990600"/>
            <a:ext cx="5562600" cy="5562600"/>
          </a:xfrm>
        </p:spPr>
        <p:txBody>
          <a:bodyPr>
            <a:normAutofit lnSpcReduction="10000"/>
          </a:bodyPr>
          <a:lstStyle/>
          <a:p>
            <a:pPr eaLnBrk="1" hangingPunct="1">
              <a:lnSpc>
                <a:spcPct val="80000"/>
              </a:lnSpc>
            </a:pPr>
            <a:r>
              <a:rPr lang="en-US" altLang="en-US" sz="2000" dirty="0" smtClean="0"/>
              <a:t>Actin monomer binds ATP molecule</a:t>
            </a:r>
          </a:p>
          <a:p>
            <a:pPr eaLnBrk="1" hangingPunct="1">
              <a:lnSpc>
                <a:spcPct val="80000"/>
              </a:lnSpc>
            </a:pPr>
            <a:r>
              <a:rPr lang="en-US" altLang="en-US" sz="2000" b="1" dirty="0" smtClean="0"/>
              <a:t>Actin is an ATPase (like tubulin is a </a:t>
            </a:r>
            <a:r>
              <a:rPr lang="en-US" altLang="en-US" sz="2000" b="1" dirty="0" err="1" smtClean="0"/>
              <a:t>GTPase</a:t>
            </a:r>
            <a:r>
              <a:rPr lang="en-US" altLang="en-US" sz="2000" b="1" dirty="0" smtClean="0"/>
              <a:t>)</a:t>
            </a:r>
          </a:p>
          <a:p>
            <a:pPr eaLnBrk="1" hangingPunct="1">
              <a:lnSpc>
                <a:spcPct val="80000"/>
              </a:lnSpc>
            </a:pPr>
            <a:r>
              <a:rPr lang="en-US" altLang="en-US" sz="2000" dirty="0" smtClean="0"/>
              <a:t>After monomer incorporates into growing actin filament, ATP is hydrolyzed to ADP</a:t>
            </a:r>
          </a:p>
          <a:p>
            <a:pPr eaLnBrk="1" hangingPunct="1">
              <a:lnSpc>
                <a:spcPct val="80000"/>
              </a:lnSpc>
            </a:pPr>
            <a:endParaRPr lang="en-US" altLang="en-US" sz="2000" dirty="0" smtClean="0"/>
          </a:p>
          <a:p>
            <a:pPr eaLnBrk="1" hangingPunct="1">
              <a:lnSpc>
                <a:spcPct val="80000"/>
              </a:lnSpc>
            </a:pPr>
            <a:endParaRPr lang="en-US" altLang="en-US" sz="2000" dirty="0" smtClean="0"/>
          </a:p>
          <a:p>
            <a:pPr eaLnBrk="1" hangingPunct="1">
              <a:lnSpc>
                <a:spcPct val="80000"/>
              </a:lnSpc>
              <a:buFontTx/>
              <a:buAutoNum type="arabicPeriod"/>
            </a:pPr>
            <a:r>
              <a:rPr lang="en-US" altLang="en-US" sz="2000" dirty="0" smtClean="0"/>
              <a:t>MFs are incubated </a:t>
            </a:r>
            <a:r>
              <a:rPr lang="en-US" altLang="en-US" sz="2000" i="1" dirty="0" smtClean="0"/>
              <a:t>in vitro</a:t>
            </a:r>
            <a:r>
              <a:rPr lang="en-US" altLang="en-US" sz="2000" dirty="0" smtClean="0"/>
              <a:t> with high concentration of labeled actin-ATP subunits</a:t>
            </a:r>
          </a:p>
          <a:p>
            <a:pPr eaLnBrk="1" hangingPunct="1">
              <a:lnSpc>
                <a:spcPct val="80000"/>
              </a:lnSpc>
              <a:buFontTx/>
              <a:buAutoNum type="arabicPeriod"/>
            </a:pPr>
            <a:r>
              <a:rPr lang="en-US" altLang="en-US" sz="2000" dirty="0" smtClean="0"/>
              <a:t>Plus-end incorporates monomers ~10x more quickly than the minus-end</a:t>
            </a:r>
          </a:p>
          <a:p>
            <a:pPr eaLnBrk="1" hangingPunct="1">
              <a:lnSpc>
                <a:spcPct val="80000"/>
              </a:lnSpc>
              <a:buFontTx/>
              <a:buAutoNum type="arabicPeriod"/>
            </a:pPr>
            <a:r>
              <a:rPr lang="en-US" altLang="en-US" sz="2000" dirty="0" smtClean="0"/>
              <a:t>Actin-ATP concentration drops until </a:t>
            </a:r>
            <a:r>
              <a:rPr lang="en-US" altLang="en-US" sz="2000" u="sng" dirty="0" smtClean="0"/>
              <a:t>net</a:t>
            </a:r>
            <a:r>
              <a:rPr lang="en-US" altLang="en-US" sz="2000" dirty="0" smtClean="0"/>
              <a:t> addition of monomers is on plus-end</a:t>
            </a:r>
          </a:p>
          <a:p>
            <a:pPr eaLnBrk="1" hangingPunct="1">
              <a:lnSpc>
                <a:spcPct val="80000"/>
              </a:lnSpc>
              <a:buFontTx/>
              <a:buAutoNum type="arabicPeriod"/>
            </a:pPr>
            <a:r>
              <a:rPr lang="en-US" altLang="en-US" sz="2000" dirty="0" smtClean="0"/>
              <a:t>Minus-end favors continued </a:t>
            </a:r>
            <a:r>
              <a:rPr lang="en-US" altLang="en-US" sz="2000" dirty="0" err="1" smtClean="0"/>
              <a:t>depolymerization</a:t>
            </a:r>
            <a:r>
              <a:rPr lang="en-US" altLang="en-US" sz="2000" dirty="0" smtClean="0"/>
              <a:t>, as monomers ‘treadmill’</a:t>
            </a:r>
          </a:p>
          <a:p>
            <a:pPr eaLnBrk="1" hangingPunct="1">
              <a:lnSpc>
                <a:spcPct val="80000"/>
              </a:lnSpc>
              <a:buFontTx/>
              <a:buAutoNum type="arabicPeriod"/>
            </a:pPr>
            <a:r>
              <a:rPr lang="en-US" altLang="en-US" sz="2000" dirty="0" smtClean="0"/>
              <a:t>Reactions reach steady state and length of filament stays constant</a:t>
            </a:r>
            <a:br>
              <a:rPr lang="en-US" altLang="en-US" sz="2000" dirty="0" smtClean="0"/>
            </a:br>
            <a:endParaRPr lang="en-US" altLang="en-US" sz="2000" dirty="0" smtClean="0"/>
          </a:p>
          <a:p>
            <a:pPr eaLnBrk="1" hangingPunct="1">
              <a:lnSpc>
                <a:spcPct val="80000"/>
              </a:lnSpc>
            </a:pPr>
            <a:r>
              <a:rPr lang="en-US" altLang="en-US" sz="2000" dirty="0" smtClean="0"/>
              <a:t>Actin filaments exhibit dynamic instability similar to MTs</a:t>
            </a:r>
          </a:p>
        </p:txBody>
      </p:sp>
      <p:pic>
        <p:nvPicPr>
          <p:cNvPr id="389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336391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29147" y="6383544"/>
            <a:ext cx="7329949" cy="338554"/>
          </a:xfrm>
          <a:prstGeom prst="rect">
            <a:avLst/>
          </a:prstGeom>
        </p:spPr>
        <p:txBody>
          <a:bodyPr wrap="square">
            <a:spAutoFit/>
          </a:bodyPr>
          <a:lstStyle/>
          <a:p>
            <a:r>
              <a:rPr lang="en-US" altLang="zh-CN" sz="1600" dirty="0" err="1" smtClean="0"/>
              <a:t>Vedio</a:t>
            </a:r>
            <a:r>
              <a:rPr lang="en-US" altLang="zh-CN" sz="1600" dirty="0" smtClean="0"/>
              <a:t>:  https</a:t>
            </a:r>
            <a:r>
              <a:rPr lang="en-US" altLang="zh-CN" sz="1600" dirty="0"/>
              <a:t>://www.youtube.com/watch?v=VVgXDW_8O4U</a:t>
            </a:r>
            <a:endParaRPr lang="zh-CN" altLang="en-US" sz="1600" dirty="0"/>
          </a:p>
        </p:txBody>
      </p:sp>
    </p:spTree>
    <p:extLst>
      <p:ext uri="{BB962C8B-B14F-4D97-AF65-F5344CB8AC3E}">
        <p14:creationId xmlns:p14="http://schemas.microsoft.com/office/powerpoint/2010/main" val="16955457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21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21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214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214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2147">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2147">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2147">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2147">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214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200" dirty="0" smtClean="0"/>
              <a:t>Clicker question: How will increasing [ATP] affect microtubules?</a:t>
            </a:r>
            <a:endParaRPr lang="en-US" sz="3200" dirty="0"/>
          </a:p>
        </p:txBody>
      </p:sp>
      <p:sp>
        <p:nvSpPr>
          <p:cNvPr id="3" name="Content Placeholder 2"/>
          <p:cNvSpPr>
            <a:spLocks noGrp="1"/>
          </p:cNvSpPr>
          <p:nvPr>
            <p:ph idx="1"/>
          </p:nvPr>
        </p:nvSpPr>
        <p:spPr/>
        <p:txBody>
          <a:bodyPr/>
          <a:lstStyle/>
          <a:p>
            <a:pPr marL="514350" indent="-514350">
              <a:buFont typeface="+mj-lt"/>
              <a:buAutoNum type="alphaUcPeriod"/>
            </a:pPr>
            <a:r>
              <a:rPr lang="en-US" sz="2400" dirty="0" smtClean="0"/>
              <a:t>It will increase microtubule stability</a:t>
            </a:r>
          </a:p>
          <a:p>
            <a:pPr marL="514350" indent="-514350">
              <a:buFont typeface="+mj-lt"/>
              <a:buAutoNum type="alphaUcPeriod"/>
            </a:pPr>
            <a:r>
              <a:rPr lang="en-US" sz="2400" dirty="0" smtClean="0"/>
              <a:t>It will increase microtubule length</a:t>
            </a:r>
          </a:p>
          <a:p>
            <a:pPr marL="514350" indent="-514350">
              <a:buFont typeface="+mj-lt"/>
              <a:buAutoNum type="alphaUcPeriod"/>
            </a:pPr>
            <a:r>
              <a:rPr lang="en-US" sz="2400" dirty="0"/>
              <a:t>It will </a:t>
            </a:r>
            <a:r>
              <a:rPr lang="en-US" sz="2400" dirty="0" smtClean="0"/>
              <a:t>decrease </a:t>
            </a:r>
            <a:r>
              <a:rPr lang="en-US" sz="2400" dirty="0"/>
              <a:t>microtubule stability</a:t>
            </a:r>
          </a:p>
          <a:p>
            <a:pPr marL="514350" indent="-514350">
              <a:buFont typeface="+mj-lt"/>
              <a:buAutoNum type="alphaUcPeriod"/>
            </a:pPr>
            <a:r>
              <a:rPr lang="en-US" sz="2400" dirty="0"/>
              <a:t>It will </a:t>
            </a:r>
            <a:r>
              <a:rPr lang="en-US" sz="2400" dirty="0" smtClean="0"/>
              <a:t>decrease </a:t>
            </a:r>
            <a:r>
              <a:rPr lang="en-US" sz="2400" dirty="0"/>
              <a:t>microtubule length</a:t>
            </a:r>
          </a:p>
          <a:p>
            <a:pPr marL="514350" indent="-514350">
              <a:buFont typeface="+mj-lt"/>
              <a:buAutoNum type="alphaUcPeriod"/>
            </a:pPr>
            <a:r>
              <a:rPr lang="en-US" sz="2400" dirty="0" smtClean="0"/>
              <a:t>It will have no effect</a:t>
            </a:r>
            <a:endParaRPr lang="en-US" sz="2400" dirty="0"/>
          </a:p>
        </p:txBody>
      </p:sp>
    </p:spTree>
    <p:extLst>
      <p:ext uri="{BB962C8B-B14F-4D97-AF65-F5344CB8AC3E}">
        <p14:creationId xmlns:p14="http://schemas.microsoft.com/office/powerpoint/2010/main" val="1284375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15"/>
            <a:ext cx="8229600" cy="639762"/>
          </a:xfrm>
        </p:spPr>
        <p:txBody>
          <a:bodyPr/>
          <a:lstStyle/>
          <a:p>
            <a:r>
              <a:rPr lang="en-US" sz="3200" u="sng" dirty="0" smtClean="0"/>
              <a:t>Molecular Motors for Microtubules</a:t>
            </a:r>
            <a:endParaRPr lang="en-US" sz="3200" u="sng" dirty="0"/>
          </a:p>
        </p:txBody>
      </p:sp>
      <p:pic>
        <p:nvPicPr>
          <p:cNvPr id="4" name="Picture 4"/>
          <p:cNvPicPr>
            <a:picLocks noChangeAspect="1" noChangeArrowheads="1"/>
          </p:cNvPicPr>
          <p:nvPr/>
        </p:nvPicPr>
        <p:blipFill>
          <a:blip r:embed="rId2" cstate="print"/>
          <a:srcRect/>
          <a:stretch>
            <a:fillRect/>
          </a:stretch>
        </p:blipFill>
        <p:spPr bwMode="auto">
          <a:xfrm>
            <a:off x="381000" y="1013077"/>
            <a:ext cx="5737225" cy="51591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81267" y="917724"/>
            <a:ext cx="3862565" cy="3168910"/>
          </a:xfrm>
          <a:prstGeom prst="rect">
            <a:avLst/>
          </a:prstGeom>
          <a:noFill/>
          <a:ln w="9525">
            <a:noFill/>
            <a:miter lim="800000"/>
            <a:headEnd/>
            <a:tailEnd/>
          </a:ln>
        </p:spPr>
      </p:pic>
      <p:sp>
        <p:nvSpPr>
          <p:cNvPr id="5" name="矩形 4"/>
          <p:cNvSpPr/>
          <p:nvPr/>
        </p:nvSpPr>
        <p:spPr>
          <a:xfrm>
            <a:off x="4143832" y="917724"/>
            <a:ext cx="4542968" cy="1015663"/>
          </a:xfrm>
          <a:prstGeom prst="rect">
            <a:avLst/>
          </a:prstGeom>
        </p:spPr>
        <p:txBody>
          <a:bodyPr wrap="square">
            <a:spAutoFit/>
          </a:bodyPr>
          <a:lstStyle/>
          <a:p>
            <a:r>
              <a:rPr lang="en-US" altLang="zh-TW" sz="2000" dirty="0" err="1" smtClean="0"/>
              <a:t>Anterograde</a:t>
            </a:r>
            <a:r>
              <a:rPr lang="en-US" altLang="zh-TW" sz="2000" dirty="0" smtClean="0"/>
              <a:t>: Deliver newly synthesized organelles or materials into </a:t>
            </a:r>
            <a:r>
              <a:rPr lang="en-US" altLang="zh-TW" sz="2000" dirty="0"/>
              <a:t>the axon and </a:t>
            </a:r>
            <a:r>
              <a:rPr lang="en-US" altLang="zh-TW" sz="2000" dirty="0" smtClean="0"/>
              <a:t>toward the terminal</a:t>
            </a:r>
            <a:endParaRPr lang="en-US" altLang="zh-TW" sz="2000" dirty="0"/>
          </a:p>
        </p:txBody>
      </p:sp>
      <p:sp>
        <p:nvSpPr>
          <p:cNvPr id="6" name="矩形 5"/>
          <p:cNvSpPr/>
          <p:nvPr/>
        </p:nvSpPr>
        <p:spPr>
          <a:xfrm>
            <a:off x="4159734" y="2245443"/>
            <a:ext cx="4350085" cy="1015663"/>
          </a:xfrm>
          <a:prstGeom prst="rect">
            <a:avLst/>
          </a:prstGeom>
        </p:spPr>
        <p:txBody>
          <a:bodyPr wrap="square">
            <a:spAutoFit/>
          </a:bodyPr>
          <a:lstStyle/>
          <a:p>
            <a:r>
              <a:rPr lang="en-US" altLang="zh-TW" sz="2000" dirty="0" smtClean="0"/>
              <a:t>Retrograde: Return aged materials </a:t>
            </a:r>
            <a:r>
              <a:rPr lang="en-US" altLang="zh-TW" sz="2000" dirty="0"/>
              <a:t>back to the cell body </a:t>
            </a:r>
            <a:r>
              <a:rPr lang="en-US" altLang="zh-TW" sz="2000" dirty="0" smtClean="0"/>
              <a:t> </a:t>
            </a:r>
            <a:r>
              <a:rPr lang="en-US" altLang="zh-TW" sz="2000" dirty="0"/>
              <a:t>for degradation and recycling.</a:t>
            </a:r>
            <a:endParaRPr lang="zh-TW" altLang="en-US" sz="2000" dirty="0"/>
          </a:p>
        </p:txBody>
      </p:sp>
      <p:sp>
        <p:nvSpPr>
          <p:cNvPr id="7" name="Text Box 3"/>
          <p:cNvSpPr txBox="1">
            <a:spLocks noChangeArrowheads="1"/>
          </p:cNvSpPr>
          <p:nvPr/>
        </p:nvSpPr>
        <p:spPr bwMode="auto">
          <a:xfrm>
            <a:off x="724432" y="6549322"/>
            <a:ext cx="3207222" cy="310955"/>
          </a:xfrm>
          <a:prstGeom prst="rect">
            <a:avLst/>
          </a:prstGeom>
          <a:noFill/>
          <a:ln w="9525">
            <a:noFill/>
            <a:miter lim="800000"/>
            <a:headEnd/>
            <a:tailEnd/>
          </a:ln>
          <a:effectLst/>
        </p:spPr>
        <p:txBody>
          <a:bodyPr wrap="square">
            <a:spAutoFit/>
          </a:bodyPr>
          <a:lstStyle/>
          <a:p>
            <a:pPr algn="r"/>
            <a:r>
              <a:rPr lang="en-US" altLang="ko-KR" sz="1400" dirty="0" smtClean="0">
                <a:ea typeface="굴림" charset="-127"/>
              </a:rPr>
              <a:t>W.M. Saxton and P.J. Hollenbeck  (2012)</a:t>
            </a:r>
            <a:endParaRPr lang="en-US" altLang="ko-KR" sz="1400" dirty="0">
              <a:ea typeface="굴림" charset="-127"/>
            </a:endParaRPr>
          </a:p>
        </p:txBody>
      </p:sp>
      <p:pic>
        <p:nvPicPr>
          <p:cNvPr id="8" name="Picture 2"/>
          <p:cNvPicPr>
            <a:picLocks noChangeAspect="1" noChangeArrowheads="1"/>
          </p:cNvPicPr>
          <p:nvPr/>
        </p:nvPicPr>
        <p:blipFill>
          <a:blip r:embed="rId3" cstate="print"/>
          <a:srcRect/>
          <a:stretch>
            <a:fillRect/>
          </a:stretch>
        </p:blipFill>
        <p:spPr bwMode="auto">
          <a:xfrm>
            <a:off x="-1" y="4247187"/>
            <a:ext cx="4454013" cy="2302135"/>
          </a:xfrm>
          <a:prstGeom prst="rect">
            <a:avLst/>
          </a:prstGeom>
          <a:noFill/>
          <a:ln w="9525">
            <a:noFill/>
            <a:miter lim="800000"/>
            <a:headEnd/>
            <a:tailEnd/>
          </a:ln>
        </p:spPr>
      </p:pic>
      <p:sp>
        <p:nvSpPr>
          <p:cNvPr id="9" name="文字方塊 10"/>
          <p:cNvSpPr txBox="1"/>
          <p:nvPr/>
        </p:nvSpPr>
        <p:spPr>
          <a:xfrm>
            <a:off x="4642612" y="4520680"/>
            <a:ext cx="4044188" cy="2123658"/>
          </a:xfrm>
          <a:prstGeom prst="rect">
            <a:avLst/>
          </a:prstGeom>
          <a:noFill/>
        </p:spPr>
        <p:txBody>
          <a:bodyPr wrap="square" rtlCol="0">
            <a:spAutoFit/>
          </a:bodyPr>
          <a:lstStyle/>
          <a:p>
            <a:r>
              <a:rPr lang="en-US" altLang="zh-TW" sz="2000" dirty="0" smtClean="0"/>
              <a:t>Motor proteins:</a:t>
            </a:r>
          </a:p>
          <a:p>
            <a:r>
              <a:rPr lang="en-US" altLang="zh-TW" sz="2000" dirty="0" err="1" smtClean="0"/>
              <a:t>Kinesin</a:t>
            </a:r>
            <a:r>
              <a:rPr lang="en-US" altLang="zh-TW" sz="2000" dirty="0" smtClean="0"/>
              <a:t> (anterograde)</a:t>
            </a:r>
          </a:p>
          <a:p>
            <a:r>
              <a:rPr lang="en-US" altLang="zh-TW" sz="2000" dirty="0" smtClean="0"/>
              <a:t>Dynein (retrograde)</a:t>
            </a:r>
          </a:p>
          <a:p>
            <a:endParaRPr lang="en-US" altLang="zh-TW" sz="2000" dirty="0"/>
          </a:p>
          <a:p>
            <a:r>
              <a:rPr lang="en-US" altLang="zh-TW" sz="2000" dirty="0" smtClean="0"/>
              <a:t>Myosin </a:t>
            </a:r>
          </a:p>
          <a:p>
            <a:r>
              <a:rPr lang="en-US" altLang="zh-TW" sz="1600" dirty="0" smtClean="0"/>
              <a:t>(most of them move towards plus end except myosin VI)</a:t>
            </a:r>
            <a:endParaRPr lang="zh-TW" altLang="en-US" sz="1600" dirty="0"/>
          </a:p>
        </p:txBody>
      </p:sp>
      <p:sp>
        <p:nvSpPr>
          <p:cNvPr id="10" name="標題 1"/>
          <p:cNvSpPr txBox="1">
            <a:spLocks/>
          </p:cNvSpPr>
          <p:nvPr/>
        </p:nvSpPr>
        <p:spPr>
          <a:xfrm>
            <a:off x="457200" y="62451"/>
            <a:ext cx="8229600" cy="441210"/>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TW" sz="2800" b="0" i="0" u="none" strike="noStrike" kern="1200" cap="none" spc="0" normalizeH="0" baseline="0" noProof="0" dirty="0" smtClean="0">
                <a:ln>
                  <a:noFill/>
                </a:ln>
                <a:solidFill>
                  <a:schemeClr val="tx1"/>
                </a:solidFill>
                <a:effectLst/>
                <a:uLnTx/>
                <a:uFillTx/>
                <a:ea typeface="+mj-ea"/>
                <a:cs typeface="+mj-cs"/>
              </a:rPr>
              <a:t>Example:</a:t>
            </a:r>
            <a:r>
              <a:rPr kumimoji="0" lang="en-US" altLang="zh-TW" sz="2800" b="0" i="0" u="none" strike="noStrike" kern="1200" cap="none" spc="0" normalizeH="0" noProof="0" dirty="0" smtClean="0">
                <a:ln>
                  <a:noFill/>
                </a:ln>
                <a:solidFill>
                  <a:schemeClr val="tx1"/>
                </a:solidFill>
                <a:effectLst/>
                <a:uLnTx/>
                <a:uFillTx/>
                <a:ea typeface="+mj-ea"/>
                <a:cs typeface="+mj-cs"/>
              </a:rPr>
              <a:t> </a:t>
            </a:r>
            <a:r>
              <a:rPr kumimoji="0" lang="en-US" altLang="zh-TW" sz="2800" b="0" i="0" u="none" strike="noStrike" kern="1200" cap="none" spc="0" normalizeH="0" baseline="0" noProof="0" dirty="0" smtClean="0">
                <a:ln>
                  <a:noFill/>
                </a:ln>
                <a:solidFill>
                  <a:schemeClr val="tx1"/>
                </a:solidFill>
                <a:effectLst/>
                <a:uLnTx/>
                <a:uFillTx/>
                <a:ea typeface="+mj-ea"/>
                <a:cs typeface="+mj-cs"/>
              </a:rPr>
              <a:t>Axonal transport</a:t>
            </a:r>
            <a:endParaRPr kumimoji="0" lang="zh-TW" altLang="en-US" sz="2800" b="0" i="0" u="none" strike="noStrike" kern="1200" cap="none" spc="0" normalizeH="0" baseline="0" noProof="0" dirty="0" smtClean="0">
              <a:ln>
                <a:noFill/>
              </a:ln>
              <a:solidFill>
                <a:schemeClr val="tx1"/>
              </a:solidFill>
              <a:effectLst/>
              <a:uLnTx/>
              <a:uFillTx/>
              <a:ea typeface="+mj-ea"/>
              <a:cs typeface="+mj-cs"/>
            </a:endParaRPr>
          </a:p>
        </p:txBody>
      </p:sp>
      <p:sp>
        <p:nvSpPr>
          <p:cNvPr id="12" name="右箭头 11"/>
          <p:cNvSpPr/>
          <p:nvPr/>
        </p:nvSpPr>
        <p:spPr>
          <a:xfrm>
            <a:off x="6975987" y="5102942"/>
            <a:ext cx="516194" cy="1179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5619136" y="5914104"/>
            <a:ext cx="516194" cy="1179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7639666" y="4977269"/>
            <a:ext cx="1363258" cy="369332"/>
          </a:xfrm>
          <a:prstGeom prst="rect">
            <a:avLst/>
          </a:prstGeom>
          <a:noFill/>
        </p:spPr>
        <p:txBody>
          <a:bodyPr wrap="none" rtlCol="0">
            <a:spAutoFit/>
          </a:bodyPr>
          <a:lstStyle/>
          <a:p>
            <a:r>
              <a:rPr lang="en-US" altLang="zh-CN" b="1" dirty="0" smtClean="0"/>
              <a:t>Microtubule</a:t>
            </a:r>
            <a:endParaRPr lang="zh-CN" altLang="en-US" b="1" dirty="0"/>
          </a:p>
        </p:txBody>
      </p:sp>
      <p:sp>
        <p:nvSpPr>
          <p:cNvPr id="15" name="TextBox 14"/>
          <p:cNvSpPr txBox="1"/>
          <p:nvPr/>
        </p:nvSpPr>
        <p:spPr>
          <a:xfrm>
            <a:off x="6308817" y="5788431"/>
            <a:ext cx="679994" cy="369332"/>
          </a:xfrm>
          <a:prstGeom prst="rect">
            <a:avLst/>
          </a:prstGeom>
          <a:noFill/>
        </p:spPr>
        <p:txBody>
          <a:bodyPr wrap="none" rtlCol="0">
            <a:spAutoFit/>
          </a:bodyPr>
          <a:lstStyle/>
          <a:p>
            <a:r>
              <a:rPr lang="en-US" altLang="zh-CN" b="1" dirty="0" smtClean="0"/>
              <a:t>Actin</a:t>
            </a:r>
            <a:endParaRPr lang="zh-CN" altLang="en-US" b="1" dirty="0"/>
          </a:p>
        </p:txBody>
      </p:sp>
    </p:spTree>
    <p:extLst>
      <p:ext uri="{BB962C8B-B14F-4D97-AF65-F5344CB8AC3E}">
        <p14:creationId xmlns:p14="http://schemas.microsoft.com/office/powerpoint/2010/main" val="42403853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0663" y="306132"/>
            <a:ext cx="1981814" cy="741003"/>
          </a:xfrm>
        </p:spPr>
        <p:txBody>
          <a:bodyPr>
            <a:normAutofit/>
          </a:bodyPr>
          <a:lstStyle/>
          <a:p>
            <a:r>
              <a:rPr lang="en-US" altLang="zh-CN" sz="3000" b="1" dirty="0" err="1"/>
              <a:t>Kinesin</a:t>
            </a:r>
            <a:endParaRPr lang="zh-CN" altLang="en-US" sz="3000" b="1" dirty="0"/>
          </a:p>
        </p:txBody>
      </p:sp>
      <p:sp>
        <p:nvSpPr>
          <p:cNvPr id="3" name="内容占位符 2"/>
          <p:cNvSpPr>
            <a:spLocks noGrp="1"/>
          </p:cNvSpPr>
          <p:nvPr>
            <p:ph idx="1"/>
          </p:nvPr>
        </p:nvSpPr>
        <p:spPr>
          <a:xfrm>
            <a:off x="554908" y="1191445"/>
            <a:ext cx="7468215" cy="2554645"/>
          </a:xfrm>
        </p:spPr>
        <p:txBody>
          <a:bodyPr>
            <a:normAutofit fontScale="92500" lnSpcReduction="10000"/>
          </a:bodyPr>
          <a:lstStyle/>
          <a:p>
            <a:r>
              <a:rPr lang="en-US" altLang="zh-CN" sz="2000" dirty="0" smtClean="0"/>
              <a:t>A pair </a:t>
            </a:r>
            <a:r>
              <a:rPr lang="en-US" altLang="zh-CN" sz="2000" dirty="0"/>
              <a:t>of globular heads that bind a microtubule and act </a:t>
            </a:r>
            <a:r>
              <a:rPr lang="en-US" altLang="zh-CN" sz="2000" dirty="0" smtClean="0"/>
              <a:t>as ATP-hydrolyzing</a:t>
            </a:r>
            <a:r>
              <a:rPr lang="en-US" altLang="zh-CN" sz="2000" dirty="0"/>
              <a:t>, force-generating “engines</a:t>
            </a:r>
            <a:r>
              <a:rPr lang="en-US" altLang="zh-CN" sz="2000" dirty="0" smtClean="0"/>
              <a:t>.”</a:t>
            </a:r>
          </a:p>
          <a:p>
            <a:r>
              <a:rPr lang="en-US" altLang="zh-CN" sz="2000" dirty="0"/>
              <a:t>The motor portions of all KRPs have related amino acid </a:t>
            </a:r>
            <a:r>
              <a:rPr lang="en-US" altLang="zh-CN" sz="2000" dirty="0" smtClean="0"/>
              <a:t>sequences.</a:t>
            </a:r>
            <a:endParaRPr lang="en-US" altLang="zh-CN" sz="2000" dirty="0"/>
          </a:p>
          <a:p>
            <a:pPr marL="0" indent="0">
              <a:buNone/>
            </a:pPr>
            <a:r>
              <a:rPr lang="en-US" altLang="zh-CN" sz="2000" dirty="0"/>
              <a:t> </a:t>
            </a:r>
            <a:r>
              <a:rPr lang="en-US" altLang="zh-CN" sz="2000" dirty="0" smtClean="0"/>
              <a:t>     --- similar </a:t>
            </a:r>
            <a:r>
              <a:rPr lang="en-US" altLang="zh-CN" sz="2000" dirty="0"/>
              <a:t>role in moving along microtubules. </a:t>
            </a:r>
            <a:endParaRPr lang="en-US" altLang="zh-CN" sz="2000" dirty="0" smtClean="0"/>
          </a:p>
          <a:p>
            <a:r>
              <a:rPr lang="en-US" altLang="zh-CN" sz="2000" dirty="0" smtClean="0"/>
              <a:t>Tails </a:t>
            </a:r>
            <a:r>
              <a:rPr lang="en-US" altLang="zh-CN" sz="2000" dirty="0"/>
              <a:t>of KRPs have diverse </a:t>
            </a:r>
            <a:r>
              <a:rPr lang="en-US" altLang="zh-CN" sz="2000" dirty="0" smtClean="0"/>
              <a:t>sequences.</a:t>
            </a:r>
          </a:p>
          <a:p>
            <a:pPr marL="0" indent="0">
              <a:buNone/>
            </a:pPr>
            <a:r>
              <a:rPr lang="en-US" altLang="zh-CN" sz="2000" dirty="0" smtClean="0"/>
              <a:t>      ---variety of cargoes</a:t>
            </a:r>
          </a:p>
          <a:p>
            <a:r>
              <a:rPr lang="en-US" altLang="zh-CN" sz="2000" dirty="0" smtClean="0"/>
              <a:t>A plus-end directed </a:t>
            </a:r>
            <a:r>
              <a:rPr lang="en-US" altLang="zh-CN" sz="2000" dirty="0" err="1" smtClean="0"/>
              <a:t>microtubular</a:t>
            </a:r>
            <a:r>
              <a:rPr lang="en-US" altLang="zh-CN" sz="2000" dirty="0" smtClean="0"/>
              <a:t> motor.</a:t>
            </a:r>
          </a:p>
          <a:p>
            <a:pPr marL="0" indent="0">
              <a:buNone/>
            </a:pPr>
            <a:endParaRPr lang="en-US" altLang="zh-CN" sz="2000" dirty="0" smtClean="0"/>
          </a:p>
          <a:p>
            <a:endParaRPr lang="zh-CN" altLang="en-US" sz="2000"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0335" y="3874867"/>
            <a:ext cx="5017218" cy="2725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2670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46038"/>
            <a:ext cx="8229600" cy="639762"/>
          </a:xfrm>
        </p:spPr>
        <p:txBody>
          <a:bodyPr>
            <a:normAutofit/>
          </a:bodyPr>
          <a:lstStyle/>
          <a:p>
            <a:pPr eaLnBrk="1" hangingPunct="1">
              <a:defRPr/>
            </a:pPr>
            <a:r>
              <a:rPr lang="en-US" sz="3000" b="1" dirty="0" err="1"/>
              <a:t>Kinesin</a:t>
            </a:r>
            <a:r>
              <a:rPr lang="en-US" sz="3000" b="1" dirty="0"/>
              <a:t> </a:t>
            </a:r>
            <a:r>
              <a:rPr lang="en-US" sz="3000" b="1" dirty="0" err="1"/>
              <a:t>M</a:t>
            </a:r>
            <a:r>
              <a:rPr lang="en-US" sz="3000" b="1" dirty="0" err="1" smtClean="0"/>
              <a:t>echanochemical</a:t>
            </a:r>
            <a:r>
              <a:rPr lang="en-US" sz="3000" b="1" dirty="0" smtClean="0"/>
              <a:t> </a:t>
            </a:r>
            <a:r>
              <a:rPr lang="en-US" sz="3000" b="1" dirty="0"/>
              <a:t>C</a:t>
            </a:r>
            <a:r>
              <a:rPr lang="en-US" sz="3000" b="1" dirty="0" smtClean="0"/>
              <a:t>ycle</a:t>
            </a:r>
            <a:endParaRPr lang="en-US" sz="3000" b="1" dirty="0"/>
          </a:p>
        </p:txBody>
      </p:sp>
      <p:sp>
        <p:nvSpPr>
          <p:cNvPr id="193539" name="Rectangle 3"/>
          <p:cNvSpPr>
            <a:spLocks noGrp="1" noChangeArrowheads="1"/>
          </p:cNvSpPr>
          <p:nvPr>
            <p:ph type="body" idx="1"/>
          </p:nvPr>
        </p:nvSpPr>
        <p:spPr>
          <a:xfrm>
            <a:off x="76200" y="3124200"/>
            <a:ext cx="8915400" cy="2971800"/>
          </a:xfrm>
        </p:spPr>
        <p:txBody>
          <a:bodyPr/>
          <a:lstStyle/>
          <a:p>
            <a:pPr eaLnBrk="1" hangingPunct="1">
              <a:lnSpc>
                <a:spcPct val="80000"/>
              </a:lnSpc>
              <a:defRPr/>
            </a:pPr>
            <a:r>
              <a:rPr lang="en-US" sz="2000" dirty="0">
                <a:cs typeface="+mn-cs"/>
              </a:rPr>
              <a:t>At the start of the cycle, the leading head </a:t>
            </a:r>
            <a:r>
              <a:rPr lang="en-US" sz="2000" i="1" dirty="0">
                <a:cs typeface="+mn-cs"/>
              </a:rPr>
              <a:t>(dark green)</a:t>
            </a:r>
            <a:r>
              <a:rPr lang="en-US" sz="2000" dirty="0">
                <a:cs typeface="+mn-cs"/>
              </a:rPr>
              <a:t> is bound to the microtubule. The trailing head </a:t>
            </a:r>
            <a:r>
              <a:rPr lang="en-US" sz="2000" i="1" dirty="0">
                <a:cs typeface="+mn-cs"/>
              </a:rPr>
              <a:t>(light green)</a:t>
            </a:r>
            <a:r>
              <a:rPr lang="en-US" sz="2000" dirty="0">
                <a:cs typeface="+mn-cs"/>
              </a:rPr>
              <a:t> is detached and bound to ADP. </a:t>
            </a:r>
          </a:p>
          <a:p>
            <a:pPr eaLnBrk="1" hangingPunct="1">
              <a:lnSpc>
                <a:spcPct val="80000"/>
              </a:lnSpc>
              <a:defRPr/>
            </a:pPr>
            <a:r>
              <a:rPr lang="en-US" sz="2000" dirty="0">
                <a:cs typeface="+mn-cs"/>
              </a:rPr>
              <a:t>Binding of ATP to the front head causes a major conformational change. The rear head is thrown forward, past the binding site of the attached head, to another binding site further toward the plus end of the MT. </a:t>
            </a:r>
          </a:p>
          <a:p>
            <a:pPr eaLnBrk="1" hangingPunct="1">
              <a:lnSpc>
                <a:spcPct val="80000"/>
              </a:lnSpc>
              <a:defRPr/>
            </a:pPr>
            <a:r>
              <a:rPr lang="en-US" sz="2000" dirty="0">
                <a:cs typeface="+mn-cs"/>
              </a:rPr>
              <a:t>Release of ADP from the second head (now in the front) and hydrolysis of ATP on the first head (now in the rear) brings the </a:t>
            </a:r>
            <a:r>
              <a:rPr lang="en-US" sz="2000" dirty="0" err="1">
                <a:cs typeface="+mn-cs"/>
              </a:rPr>
              <a:t>dimer</a:t>
            </a:r>
            <a:r>
              <a:rPr lang="en-US" sz="2000" dirty="0">
                <a:cs typeface="+mn-cs"/>
              </a:rPr>
              <a:t> back to the original </a:t>
            </a:r>
            <a:r>
              <a:rPr lang="en-US" sz="2000" dirty="0" smtClean="0">
                <a:cs typeface="+mn-cs"/>
              </a:rPr>
              <a:t>state. </a:t>
            </a:r>
            <a:endParaRPr lang="en-US" sz="2000" dirty="0">
              <a:cs typeface="+mn-cs"/>
            </a:endParaRPr>
          </a:p>
          <a:p>
            <a:pPr eaLnBrk="1" hangingPunct="1">
              <a:lnSpc>
                <a:spcPct val="80000"/>
              </a:lnSpc>
              <a:defRPr/>
            </a:pPr>
            <a:r>
              <a:rPr lang="en-US" sz="2000" dirty="0">
                <a:cs typeface="+mn-cs"/>
              </a:rPr>
              <a:t>The two heads have switched their relative positions, and the motor protein has moved one </a:t>
            </a:r>
            <a:r>
              <a:rPr lang="en-US" sz="2000" dirty="0" err="1">
                <a:cs typeface="+mn-cs"/>
              </a:rPr>
              <a:t>dimer</a:t>
            </a:r>
            <a:r>
              <a:rPr lang="en-US" sz="2000" dirty="0">
                <a:cs typeface="+mn-cs"/>
              </a:rPr>
              <a:t> step along the microtubule </a:t>
            </a:r>
            <a:r>
              <a:rPr lang="en-US" sz="2000" dirty="0" err="1">
                <a:cs typeface="+mn-cs"/>
              </a:rPr>
              <a:t>protofilament</a:t>
            </a:r>
            <a:r>
              <a:rPr lang="en-US" sz="2000" dirty="0">
                <a:cs typeface="+mn-cs"/>
              </a:rPr>
              <a:t>. </a:t>
            </a:r>
          </a:p>
          <a:p>
            <a:pPr eaLnBrk="1" hangingPunct="1">
              <a:lnSpc>
                <a:spcPct val="80000"/>
              </a:lnSpc>
              <a:defRPr/>
            </a:pPr>
            <a:endParaRPr lang="en-US" sz="2000" dirty="0">
              <a:cs typeface="+mn-cs"/>
            </a:endParaRPr>
          </a:p>
        </p:txBody>
      </p:sp>
      <p:pic>
        <p:nvPicPr>
          <p:cNvPr id="32771" name="Picture 4" descr="ch16f59"/>
          <p:cNvPicPr>
            <a:picLocks noChangeAspect="1" noChangeArrowheads="1"/>
          </p:cNvPicPr>
          <p:nvPr/>
        </p:nvPicPr>
        <p:blipFill>
          <a:blip r:embed="rId3" cstate="print"/>
          <a:srcRect b="50928"/>
          <a:stretch>
            <a:fillRect/>
          </a:stretch>
        </p:blipFill>
        <p:spPr bwMode="auto">
          <a:xfrm>
            <a:off x="1514475" y="709613"/>
            <a:ext cx="6105525" cy="2338387"/>
          </a:xfrm>
          <a:prstGeom prst="rect">
            <a:avLst/>
          </a:prstGeom>
          <a:noFill/>
          <a:ln w="9525">
            <a:noFill/>
            <a:miter lim="800000"/>
            <a:headEnd/>
            <a:tailEnd/>
          </a:ln>
        </p:spPr>
      </p:pic>
      <p:sp>
        <p:nvSpPr>
          <p:cNvPr id="32772" name="Text Box 5"/>
          <p:cNvSpPr txBox="1">
            <a:spLocks noChangeArrowheads="1"/>
          </p:cNvSpPr>
          <p:nvPr/>
        </p:nvSpPr>
        <p:spPr bwMode="auto">
          <a:xfrm>
            <a:off x="6255774" y="5867398"/>
            <a:ext cx="3200400" cy="366713"/>
          </a:xfrm>
          <a:prstGeom prst="rect">
            <a:avLst/>
          </a:prstGeom>
          <a:noFill/>
          <a:ln w="9525">
            <a:noFill/>
            <a:miter lim="800000"/>
            <a:headEnd/>
            <a:tailEnd/>
          </a:ln>
        </p:spPr>
        <p:txBody>
          <a:bodyPr>
            <a:spAutoFit/>
          </a:bodyPr>
          <a:lstStyle/>
          <a:p>
            <a:pPr>
              <a:spcBef>
                <a:spcPct val="50000"/>
              </a:spcBef>
            </a:pPr>
            <a:r>
              <a:rPr lang="en-US" dirty="0" err="1"/>
              <a:t>Alberts</a:t>
            </a:r>
            <a:r>
              <a:rPr lang="en-US" dirty="0"/>
              <a:t> et al.</a:t>
            </a:r>
          </a:p>
        </p:txBody>
      </p:sp>
      <p:sp>
        <p:nvSpPr>
          <p:cNvPr id="6" name="TextBox 5"/>
          <p:cNvSpPr txBox="1"/>
          <p:nvPr/>
        </p:nvSpPr>
        <p:spPr>
          <a:xfrm>
            <a:off x="146151" y="6039935"/>
            <a:ext cx="2736647" cy="369332"/>
          </a:xfrm>
          <a:prstGeom prst="rect">
            <a:avLst/>
          </a:prstGeom>
          <a:noFill/>
        </p:spPr>
        <p:txBody>
          <a:bodyPr wrap="none" rtlCol="0">
            <a:spAutoFit/>
          </a:bodyPr>
          <a:lstStyle/>
          <a:p>
            <a:r>
              <a:rPr lang="en-US" b="1" dirty="0" err="1" smtClean="0"/>
              <a:t>Kinesin</a:t>
            </a:r>
            <a:r>
              <a:rPr lang="en-US" b="1" dirty="0" smtClean="0"/>
              <a:t> walking movie!</a:t>
            </a:r>
            <a:endParaRPr lang="en-US" b="1" dirty="0"/>
          </a:p>
        </p:txBody>
      </p:sp>
      <p:sp>
        <p:nvSpPr>
          <p:cNvPr id="2" name="Rectangle 1"/>
          <p:cNvSpPr/>
          <p:nvPr/>
        </p:nvSpPr>
        <p:spPr>
          <a:xfrm>
            <a:off x="2590799" y="6353201"/>
            <a:ext cx="5845277" cy="584775"/>
          </a:xfrm>
          <a:prstGeom prst="rect">
            <a:avLst/>
          </a:prstGeom>
        </p:spPr>
        <p:txBody>
          <a:bodyPr wrap="square">
            <a:spAutoFit/>
          </a:bodyPr>
          <a:lstStyle/>
          <a:p>
            <a:r>
              <a:rPr lang="en-US" sz="1600" dirty="0" smtClean="0">
                <a:hlinkClick r:id="rId4"/>
              </a:rPr>
              <a:t>https://www.youtube.com/watch?v=y-uuk4Pr2i8</a:t>
            </a:r>
            <a:endParaRPr lang="en-US" sz="1600" dirty="0" smtClean="0"/>
          </a:p>
          <a:p>
            <a:endParaRPr lang="en-US" sz="1600" dirty="0"/>
          </a:p>
        </p:txBody>
      </p:sp>
    </p:spTree>
    <p:extLst>
      <p:ext uri="{BB962C8B-B14F-4D97-AF65-F5344CB8AC3E}">
        <p14:creationId xmlns:p14="http://schemas.microsoft.com/office/powerpoint/2010/main" val="35072784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35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35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35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35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build="p"/>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52400"/>
            <a:ext cx="7772400" cy="688975"/>
          </a:xfrm>
        </p:spPr>
        <p:txBody>
          <a:bodyPr/>
          <a:lstStyle/>
          <a:p>
            <a:pPr eaLnBrk="1" hangingPunct="1">
              <a:defRPr/>
            </a:pPr>
            <a:r>
              <a:rPr lang="en-US" sz="3200" dirty="0">
                <a:cs typeface="+mj-cs"/>
              </a:rPr>
              <a:t>Announcements</a:t>
            </a:r>
          </a:p>
        </p:txBody>
      </p:sp>
      <p:sp>
        <p:nvSpPr>
          <p:cNvPr id="3075" name="Rectangle 3"/>
          <p:cNvSpPr>
            <a:spLocks noGrp="1" noChangeArrowheads="1"/>
          </p:cNvSpPr>
          <p:nvPr>
            <p:ph type="subTitle" idx="1"/>
          </p:nvPr>
        </p:nvSpPr>
        <p:spPr>
          <a:xfrm>
            <a:off x="228600" y="914400"/>
            <a:ext cx="8686800" cy="3505200"/>
          </a:xfrm>
        </p:spPr>
        <p:txBody>
          <a:bodyPr/>
          <a:lstStyle/>
          <a:p>
            <a:pPr marL="457200" indent="-457200" algn="l" eaLnBrk="1" hangingPunct="1">
              <a:buFontTx/>
              <a:buChar char="•"/>
            </a:pPr>
            <a:r>
              <a:rPr lang="en-US" sz="2400" dirty="0" smtClean="0">
                <a:ea typeface="ＭＳ Ｐゴシック" pitchFamily="34" charset="-128"/>
              </a:rPr>
              <a:t>Please complete online course evaluations!</a:t>
            </a:r>
          </a:p>
          <a:p>
            <a:pPr marL="457200" indent="-457200" algn="l" eaLnBrk="1" hangingPunct="1">
              <a:buFontTx/>
              <a:buChar char="•"/>
            </a:pPr>
            <a:r>
              <a:rPr lang="en-US" sz="2400" dirty="0" smtClean="0">
                <a:ea typeface="ＭＳ Ｐゴシック" pitchFamily="34" charset="-128"/>
              </a:rPr>
              <a:t>Review </a:t>
            </a:r>
            <a:r>
              <a:rPr lang="en-US" sz="2400" dirty="0" smtClean="0">
                <a:ea typeface="ＭＳ Ｐゴシック" pitchFamily="34" charset="-128"/>
              </a:rPr>
              <a:t>questions and assessment items for final exam are available on Blackboard</a:t>
            </a:r>
          </a:p>
          <a:p>
            <a:pPr marL="457200" indent="-457200" algn="l" eaLnBrk="1" hangingPunct="1">
              <a:buFontTx/>
              <a:buChar char="•"/>
            </a:pPr>
            <a:r>
              <a:rPr lang="en-US" sz="2400" dirty="0" smtClean="0">
                <a:ea typeface="ＭＳ Ｐゴシック" pitchFamily="34" charset="-128"/>
              </a:rPr>
              <a:t>Final Exam </a:t>
            </a:r>
            <a:r>
              <a:rPr lang="en-US" sz="2400" dirty="0" smtClean="0">
                <a:ea typeface="ＭＳ Ｐゴシック" pitchFamily="34" charset="-128"/>
              </a:rPr>
              <a:t>(alternative)– Saturday, 12/10, </a:t>
            </a:r>
            <a:r>
              <a:rPr lang="en-US" sz="2400" dirty="0" smtClean="0">
                <a:ea typeface="ＭＳ Ｐゴシック" pitchFamily="34" charset="-128"/>
              </a:rPr>
              <a:t>from </a:t>
            </a:r>
            <a:r>
              <a:rPr lang="en-US" sz="2400" dirty="0" smtClean="0">
                <a:ea typeface="ＭＳ Ｐゴシック" pitchFamily="34" charset="-128"/>
              </a:rPr>
              <a:t>4</a:t>
            </a:r>
            <a:r>
              <a:rPr lang="en-US" sz="2400" dirty="0" smtClean="0">
                <a:ea typeface="ＭＳ Ｐゴシック" pitchFamily="34" charset="-128"/>
              </a:rPr>
              <a:t>-6 pm</a:t>
            </a:r>
            <a:r>
              <a:rPr lang="en-US" sz="2400" dirty="0">
                <a:ea typeface="ＭＳ Ｐゴシック" pitchFamily="34" charset="-128"/>
              </a:rPr>
              <a:t> </a:t>
            </a:r>
            <a:r>
              <a:rPr lang="en-US" sz="2400" dirty="0" smtClean="0">
                <a:ea typeface="ＭＳ Ｐゴシック" pitchFamily="34" charset="-128"/>
              </a:rPr>
              <a:t>- </a:t>
            </a:r>
            <a:r>
              <a:rPr lang="en-US" sz="2000" dirty="0" smtClean="0">
                <a:ea typeface="ＭＳ Ｐゴシック" pitchFamily="34" charset="-128"/>
              </a:rPr>
              <a:t>Lilly 1-105</a:t>
            </a:r>
            <a:endParaRPr lang="en-US" sz="2000" dirty="0">
              <a:ea typeface="ＭＳ Ｐゴシック" pitchFamily="34" charset="-128"/>
            </a:endParaRPr>
          </a:p>
          <a:p>
            <a:pPr marL="457200" indent="-457200" algn="l" eaLnBrk="1" hangingPunct="1">
              <a:buFontTx/>
              <a:buChar char="•"/>
            </a:pPr>
            <a:r>
              <a:rPr lang="en-US" sz="2400" dirty="0">
                <a:ea typeface="ＭＳ Ｐゴシック" pitchFamily="34" charset="-128"/>
              </a:rPr>
              <a:t>Final Exam </a:t>
            </a:r>
            <a:r>
              <a:rPr lang="en-US" sz="2400" dirty="0" smtClean="0">
                <a:ea typeface="ＭＳ Ｐゴシック" pitchFamily="34" charset="-128"/>
              </a:rPr>
              <a:t>(scheduled)– </a:t>
            </a:r>
            <a:r>
              <a:rPr lang="en-US" sz="2400" dirty="0">
                <a:ea typeface="ＭＳ Ｐゴシック" pitchFamily="34" charset="-128"/>
              </a:rPr>
              <a:t>Saturday, </a:t>
            </a:r>
            <a:r>
              <a:rPr lang="en-US" sz="2400" dirty="0" smtClean="0">
                <a:ea typeface="ＭＳ Ｐゴシック" pitchFamily="34" charset="-128"/>
              </a:rPr>
              <a:t>12/17, </a:t>
            </a:r>
            <a:r>
              <a:rPr lang="en-US" sz="2400" dirty="0">
                <a:ea typeface="ＭＳ Ｐゴシック" pitchFamily="34" charset="-128"/>
              </a:rPr>
              <a:t>from </a:t>
            </a:r>
            <a:r>
              <a:rPr lang="en-US" sz="2400" dirty="0" smtClean="0">
                <a:ea typeface="ＭＳ Ｐゴシック" pitchFamily="34" charset="-128"/>
              </a:rPr>
              <a:t>3:30-5:30 pm - </a:t>
            </a:r>
            <a:r>
              <a:rPr lang="en-US" sz="2000" dirty="0" smtClean="0">
                <a:ea typeface="ＭＳ Ｐゴシック" pitchFamily="34" charset="-128"/>
              </a:rPr>
              <a:t>WTHR 200</a:t>
            </a:r>
            <a:endParaRPr lang="en-US" sz="2000" dirty="0">
              <a:ea typeface="ＭＳ Ｐゴシック" pitchFamily="34" charset="-128"/>
            </a:endParaRPr>
          </a:p>
          <a:p>
            <a:pPr marL="914400" lvl="1" indent="-457200" algn="l" eaLnBrk="1" hangingPunct="1">
              <a:buFontTx/>
              <a:buChar char="•"/>
            </a:pPr>
            <a:endParaRPr lang="en-US" sz="2000"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0663" y="306132"/>
            <a:ext cx="3633634" cy="741003"/>
          </a:xfrm>
        </p:spPr>
        <p:txBody>
          <a:bodyPr>
            <a:normAutofit fontScale="90000"/>
          </a:bodyPr>
          <a:lstStyle/>
          <a:p>
            <a:r>
              <a:rPr lang="en-US" altLang="zh-CN" sz="3000" b="1" dirty="0" smtClean="0"/>
              <a:t>Cytoplasmic Dynein</a:t>
            </a:r>
            <a:endParaRPr lang="zh-CN" altLang="en-US" sz="3000" b="1" dirty="0"/>
          </a:p>
        </p:txBody>
      </p:sp>
      <p:sp>
        <p:nvSpPr>
          <p:cNvPr id="3" name="内容占位符 2"/>
          <p:cNvSpPr>
            <a:spLocks noGrp="1"/>
          </p:cNvSpPr>
          <p:nvPr>
            <p:ph idx="1"/>
          </p:nvPr>
        </p:nvSpPr>
        <p:spPr>
          <a:xfrm>
            <a:off x="554908" y="1191445"/>
            <a:ext cx="8220382" cy="2554645"/>
          </a:xfrm>
        </p:spPr>
        <p:txBody>
          <a:bodyPr>
            <a:normAutofit/>
          </a:bodyPr>
          <a:lstStyle/>
          <a:p>
            <a:r>
              <a:rPr lang="en-US" altLang="zh-CN" sz="2000" dirty="0"/>
              <a:t>a huge protein (molecular mass </a:t>
            </a:r>
            <a:r>
              <a:rPr lang="en-US" altLang="zh-CN" sz="2000" dirty="0" smtClean="0"/>
              <a:t>of approximately 1.5 million </a:t>
            </a:r>
            <a:r>
              <a:rPr lang="en-US" altLang="zh-CN" sz="2000" dirty="0" err="1" smtClean="0"/>
              <a:t>daltons</a:t>
            </a:r>
            <a:r>
              <a:rPr lang="en-US" altLang="zh-CN" sz="2000" dirty="0" smtClean="0"/>
              <a:t>)</a:t>
            </a:r>
          </a:p>
          <a:p>
            <a:r>
              <a:rPr lang="en-US" altLang="zh-CN" sz="2000" dirty="0" smtClean="0"/>
              <a:t>Heads act </a:t>
            </a:r>
            <a:r>
              <a:rPr lang="en-US" altLang="zh-CN" sz="2000" dirty="0"/>
              <a:t>as </a:t>
            </a:r>
            <a:r>
              <a:rPr lang="en-US" altLang="zh-CN" sz="2000" dirty="0" smtClean="0"/>
              <a:t>force-generating engines. </a:t>
            </a:r>
          </a:p>
          <a:p>
            <a:r>
              <a:rPr lang="en-US" altLang="zh-CN" sz="2000" dirty="0" smtClean="0"/>
              <a:t>Each </a:t>
            </a:r>
            <a:r>
              <a:rPr lang="en-US" altLang="zh-CN" sz="2000" dirty="0"/>
              <a:t>stalk </a:t>
            </a:r>
            <a:r>
              <a:rPr lang="en-US" altLang="zh-CN" sz="2000" dirty="0" smtClean="0"/>
              <a:t>contains the </a:t>
            </a:r>
            <a:r>
              <a:rPr lang="en-US" altLang="zh-CN" sz="2000" dirty="0"/>
              <a:t>all-important microtubule-binding site </a:t>
            </a:r>
            <a:r>
              <a:rPr lang="en-US" altLang="zh-CN" sz="2000" dirty="0" smtClean="0"/>
              <a:t>at its tip.</a:t>
            </a:r>
          </a:p>
          <a:p>
            <a:r>
              <a:rPr lang="en-US" altLang="zh-CN" sz="2000" dirty="0"/>
              <a:t>A </a:t>
            </a:r>
            <a:r>
              <a:rPr lang="en-US" altLang="zh-CN" sz="2000" dirty="0" smtClean="0"/>
              <a:t>minus-end </a:t>
            </a:r>
            <a:r>
              <a:rPr lang="en-US" altLang="zh-CN" sz="2000" dirty="0"/>
              <a:t>directed </a:t>
            </a:r>
            <a:r>
              <a:rPr lang="en-US" altLang="zh-CN" sz="2000" dirty="0" err="1"/>
              <a:t>microtubular</a:t>
            </a:r>
            <a:r>
              <a:rPr lang="en-US" altLang="zh-CN" sz="2000" dirty="0"/>
              <a:t> motor.</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705" y="4424363"/>
            <a:ext cx="4257675"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0604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53961" y="183689"/>
            <a:ext cx="7315200" cy="563562"/>
          </a:xfrm>
        </p:spPr>
        <p:txBody>
          <a:bodyPr>
            <a:normAutofit fontScale="90000"/>
          </a:bodyPr>
          <a:lstStyle/>
          <a:p>
            <a:pPr>
              <a:defRPr/>
            </a:pPr>
            <a:r>
              <a:rPr lang="en-US" sz="3000" b="1" dirty="0" smtClean="0"/>
              <a:t>Dynein M</a:t>
            </a:r>
            <a:r>
              <a:rPr lang="en-US" altLang="zh-CN" sz="3000" b="1" dirty="0" smtClean="0"/>
              <a:t>ovement  (</a:t>
            </a:r>
            <a:r>
              <a:rPr lang="en-US" sz="3000" b="1" dirty="0" smtClean="0"/>
              <a:t>Minus-End Directed)</a:t>
            </a:r>
            <a:endParaRPr lang="en-US" sz="3000" b="1" dirty="0"/>
          </a:p>
        </p:txBody>
      </p:sp>
      <p:sp>
        <p:nvSpPr>
          <p:cNvPr id="192515" name="Rectangle 3"/>
          <p:cNvSpPr>
            <a:spLocks noGrp="1" noChangeArrowheads="1"/>
          </p:cNvSpPr>
          <p:nvPr>
            <p:ph type="body" idx="1"/>
          </p:nvPr>
        </p:nvSpPr>
        <p:spPr>
          <a:xfrm>
            <a:off x="4191000" y="1524000"/>
            <a:ext cx="4876800" cy="4602163"/>
          </a:xfrm>
        </p:spPr>
        <p:txBody>
          <a:bodyPr/>
          <a:lstStyle/>
          <a:p>
            <a:pPr eaLnBrk="1" hangingPunct="1">
              <a:lnSpc>
                <a:spcPct val="80000"/>
              </a:lnSpc>
              <a:defRPr/>
            </a:pPr>
            <a:r>
              <a:rPr lang="en-US" sz="2000" dirty="0" err="1">
                <a:cs typeface="+mn-cs"/>
              </a:rPr>
              <a:t>Cytoplasmic</a:t>
            </a:r>
            <a:r>
              <a:rPr lang="en-US" sz="2000" dirty="0">
                <a:cs typeface="+mn-cs"/>
              </a:rPr>
              <a:t> </a:t>
            </a:r>
            <a:r>
              <a:rPr lang="en-US" sz="2000" b="1" dirty="0" err="1">
                <a:cs typeface="+mn-cs"/>
              </a:rPr>
              <a:t>dynein</a:t>
            </a:r>
            <a:r>
              <a:rPr lang="en-US" sz="2000" dirty="0">
                <a:cs typeface="+mn-cs"/>
              </a:rPr>
              <a:t> involved in positioning of spindle &amp; chromosome movement during mitosis </a:t>
            </a:r>
          </a:p>
          <a:p>
            <a:pPr eaLnBrk="1" hangingPunct="1">
              <a:lnSpc>
                <a:spcPct val="80000"/>
              </a:lnSpc>
              <a:defRPr/>
            </a:pPr>
            <a:r>
              <a:rPr lang="en-US" sz="2000" dirty="0">
                <a:cs typeface="+mn-cs"/>
              </a:rPr>
              <a:t>Also a  minus-end-directed </a:t>
            </a:r>
            <a:r>
              <a:rPr lang="en-US" sz="2000" dirty="0" err="1">
                <a:cs typeface="+mn-cs"/>
              </a:rPr>
              <a:t>microtubular</a:t>
            </a:r>
            <a:r>
              <a:rPr lang="en-US" sz="2000" dirty="0">
                <a:cs typeface="+mn-cs"/>
              </a:rPr>
              <a:t> motor for positioning &amp; movement of vesicles &amp; organelles through cytoplasm</a:t>
            </a:r>
          </a:p>
          <a:p>
            <a:pPr eaLnBrk="1" hangingPunct="1">
              <a:lnSpc>
                <a:spcPct val="80000"/>
              </a:lnSpc>
              <a:defRPr/>
            </a:pPr>
            <a:r>
              <a:rPr lang="en-US" sz="2000" dirty="0">
                <a:cs typeface="+mn-cs"/>
              </a:rPr>
              <a:t>In neurons, </a:t>
            </a:r>
            <a:r>
              <a:rPr lang="en-US" sz="2000" dirty="0" err="1">
                <a:cs typeface="+mn-cs"/>
              </a:rPr>
              <a:t>cytoplasmic</a:t>
            </a:r>
            <a:r>
              <a:rPr lang="en-US" sz="2000" dirty="0">
                <a:cs typeface="+mn-cs"/>
              </a:rPr>
              <a:t> </a:t>
            </a:r>
            <a:r>
              <a:rPr lang="en-US" sz="2000" dirty="0" err="1">
                <a:cs typeface="+mn-cs"/>
              </a:rPr>
              <a:t>dynein</a:t>
            </a:r>
            <a:r>
              <a:rPr lang="en-US" sz="2000" dirty="0">
                <a:cs typeface="+mn-cs"/>
              </a:rPr>
              <a:t> implicated in retrograde </a:t>
            </a:r>
            <a:r>
              <a:rPr lang="en-US" sz="2000" dirty="0" err="1">
                <a:cs typeface="+mn-cs"/>
              </a:rPr>
              <a:t>cytoplasmic</a:t>
            </a:r>
            <a:r>
              <a:rPr lang="en-US" sz="2000" dirty="0">
                <a:cs typeface="+mn-cs"/>
              </a:rPr>
              <a:t> movement (towards cell body from dendrites)</a:t>
            </a:r>
          </a:p>
          <a:p>
            <a:pPr eaLnBrk="1" hangingPunct="1">
              <a:lnSpc>
                <a:spcPct val="80000"/>
              </a:lnSpc>
              <a:defRPr/>
            </a:pPr>
            <a:r>
              <a:rPr lang="en-US" sz="2000" b="1" dirty="0" err="1">
                <a:cs typeface="+mn-cs"/>
              </a:rPr>
              <a:t>Cytoplasmic</a:t>
            </a:r>
            <a:r>
              <a:rPr lang="en-US" sz="2000" b="1" dirty="0">
                <a:cs typeface="+mn-cs"/>
              </a:rPr>
              <a:t> </a:t>
            </a:r>
            <a:r>
              <a:rPr lang="en-US" sz="2000" b="1" dirty="0" err="1">
                <a:cs typeface="+mn-cs"/>
              </a:rPr>
              <a:t>dynein</a:t>
            </a:r>
            <a:r>
              <a:rPr lang="en-US" sz="2000" b="1" dirty="0">
                <a:cs typeface="+mn-cs"/>
              </a:rPr>
              <a:t> does not interact directly with membrane-bound cargo, but requires an intervening </a:t>
            </a:r>
            <a:r>
              <a:rPr lang="en-US" sz="2000" b="1" dirty="0" err="1">
                <a:cs typeface="+mn-cs"/>
              </a:rPr>
              <a:t>multisubunit</a:t>
            </a:r>
            <a:r>
              <a:rPr lang="en-US" sz="2000" b="1" dirty="0">
                <a:cs typeface="+mn-cs"/>
              </a:rPr>
              <a:t> adaptor, </a:t>
            </a:r>
            <a:r>
              <a:rPr lang="en-US" sz="2000" b="1" dirty="0" err="1">
                <a:cs typeface="+mn-cs"/>
              </a:rPr>
              <a:t>dynactin</a:t>
            </a:r>
            <a:endParaRPr lang="en-US" sz="2000" b="1" dirty="0">
              <a:cs typeface="+mn-cs"/>
            </a:endParaRPr>
          </a:p>
          <a:p>
            <a:pPr eaLnBrk="1" hangingPunct="1">
              <a:lnSpc>
                <a:spcPct val="80000"/>
              </a:lnSpc>
              <a:defRPr/>
            </a:pPr>
            <a:endParaRPr lang="en-US" sz="2000" dirty="0">
              <a:cs typeface="+mn-cs"/>
            </a:endParaRPr>
          </a:p>
          <a:p>
            <a:pPr eaLnBrk="1" hangingPunct="1">
              <a:lnSpc>
                <a:spcPct val="80000"/>
              </a:lnSpc>
              <a:defRPr/>
            </a:pPr>
            <a:endParaRPr lang="en-US" sz="2000" dirty="0">
              <a:cs typeface="+mn-cs"/>
            </a:endParaRPr>
          </a:p>
        </p:txBody>
      </p:sp>
      <p:pic>
        <p:nvPicPr>
          <p:cNvPr id="34819" name="Picture 4"/>
          <p:cNvPicPr>
            <a:picLocks noChangeAspect="1" noChangeArrowheads="1"/>
          </p:cNvPicPr>
          <p:nvPr/>
        </p:nvPicPr>
        <p:blipFill>
          <a:blip r:embed="rId3" cstate="print"/>
          <a:srcRect/>
          <a:stretch>
            <a:fillRect/>
          </a:stretch>
        </p:blipFill>
        <p:spPr bwMode="auto">
          <a:xfrm>
            <a:off x="0" y="1066800"/>
            <a:ext cx="4159250" cy="3740150"/>
          </a:xfrm>
          <a:prstGeom prst="rect">
            <a:avLst/>
          </a:prstGeom>
          <a:noFill/>
          <a:ln w="9525">
            <a:noFill/>
            <a:miter lim="800000"/>
            <a:headEnd/>
            <a:tailEnd/>
          </a:ln>
        </p:spPr>
      </p:pic>
      <p:sp>
        <p:nvSpPr>
          <p:cNvPr id="5" name="TextBox 4"/>
          <p:cNvSpPr txBox="1"/>
          <p:nvPr/>
        </p:nvSpPr>
        <p:spPr>
          <a:xfrm>
            <a:off x="4666263" y="5943600"/>
            <a:ext cx="4185761" cy="369332"/>
          </a:xfrm>
          <a:prstGeom prst="rect">
            <a:avLst/>
          </a:prstGeom>
          <a:noFill/>
        </p:spPr>
        <p:txBody>
          <a:bodyPr wrap="none" rtlCol="0">
            <a:spAutoFit/>
          </a:bodyPr>
          <a:lstStyle/>
          <a:p>
            <a:r>
              <a:rPr lang="en-US" b="1" dirty="0" err="1" smtClean="0"/>
              <a:t>Dynein</a:t>
            </a:r>
            <a:r>
              <a:rPr lang="en-US" b="1" dirty="0" smtClean="0"/>
              <a:t> struts like a drunken sailor…</a:t>
            </a:r>
            <a:endParaRPr lang="en-US" b="1" dirty="0"/>
          </a:p>
        </p:txBody>
      </p:sp>
    </p:spTree>
    <p:extLst>
      <p:ext uri="{BB962C8B-B14F-4D97-AF65-F5344CB8AC3E}">
        <p14:creationId xmlns:p14="http://schemas.microsoft.com/office/powerpoint/2010/main" val="11492588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5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25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25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25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5588" y="0"/>
            <a:ext cx="7886700" cy="722695"/>
          </a:xfrm>
        </p:spPr>
        <p:txBody>
          <a:bodyPr>
            <a:normAutofit/>
          </a:bodyPr>
          <a:lstStyle/>
          <a:p>
            <a:r>
              <a:rPr lang="en-US" altLang="zh-CN" sz="3000" b="1" dirty="0" smtClean="0"/>
              <a:t>Dynein </a:t>
            </a:r>
            <a:r>
              <a:rPr lang="en-US" altLang="zh-CN" sz="3000" b="1" dirty="0" err="1"/>
              <a:t>Mechanochemical</a:t>
            </a:r>
            <a:r>
              <a:rPr lang="en-US" altLang="zh-CN" sz="3000" b="1" dirty="0"/>
              <a:t> </a:t>
            </a:r>
            <a:r>
              <a:rPr lang="en-US" altLang="zh-CN" sz="3000" b="1" dirty="0" smtClean="0"/>
              <a:t>Cycle</a:t>
            </a:r>
            <a:endParaRPr lang="zh-CN" altLang="en-US" dirty="0"/>
          </a:p>
        </p:txBody>
      </p:sp>
      <p:sp>
        <p:nvSpPr>
          <p:cNvPr id="4" name="矩形 3"/>
          <p:cNvSpPr/>
          <p:nvPr/>
        </p:nvSpPr>
        <p:spPr>
          <a:xfrm>
            <a:off x="58529" y="6134764"/>
            <a:ext cx="7598980" cy="338554"/>
          </a:xfrm>
          <a:prstGeom prst="rect">
            <a:avLst/>
          </a:prstGeom>
        </p:spPr>
        <p:txBody>
          <a:bodyPr wrap="square">
            <a:spAutoFit/>
          </a:bodyPr>
          <a:lstStyle/>
          <a:p>
            <a:r>
              <a:rPr lang="en-US" altLang="zh-CN" sz="1600" dirty="0"/>
              <a:t>https://www.youtube.com/watch?v=obdWy-7gMrw</a:t>
            </a:r>
            <a:endParaRPr lang="zh-CN" altLang="en-US" sz="1600" dirty="0"/>
          </a:p>
        </p:txBody>
      </p:sp>
      <p:pic>
        <p:nvPicPr>
          <p:cNvPr id="5" name="Picture 77" descr="nrm3667-f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30741"/>
            <a:ext cx="4341112" cy="458278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1859" y="5383256"/>
            <a:ext cx="4572000" cy="584775"/>
          </a:xfrm>
          <a:prstGeom prst="rect">
            <a:avLst/>
          </a:prstGeom>
        </p:spPr>
        <p:txBody>
          <a:bodyPr>
            <a:spAutoFit/>
          </a:bodyPr>
          <a:lstStyle/>
          <a:p>
            <a:r>
              <a:rPr lang="en-US" altLang="zh-CN" sz="1600" dirty="0"/>
              <a:t>Figure 3 | Model of the </a:t>
            </a:r>
            <a:r>
              <a:rPr lang="en-US" altLang="zh-CN" sz="1600" dirty="0" err="1"/>
              <a:t>mechanochemical</a:t>
            </a:r>
            <a:r>
              <a:rPr lang="en-US" altLang="zh-CN" sz="1600" dirty="0"/>
              <a:t> cycle of a cytoplasmic dynein motor domain. </a:t>
            </a:r>
            <a:endParaRPr lang="zh-CN" altLang="en-US" sz="1600" dirty="0"/>
          </a:p>
        </p:txBody>
      </p:sp>
      <p:sp>
        <p:nvSpPr>
          <p:cNvPr id="7" name="矩形 6"/>
          <p:cNvSpPr/>
          <p:nvPr/>
        </p:nvSpPr>
        <p:spPr>
          <a:xfrm>
            <a:off x="4341112" y="730741"/>
            <a:ext cx="4802888" cy="4524315"/>
          </a:xfrm>
          <a:prstGeom prst="rect">
            <a:avLst/>
          </a:prstGeom>
        </p:spPr>
        <p:txBody>
          <a:bodyPr wrap="square">
            <a:spAutoFit/>
          </a:bodyPr>
          <a:lstStyle/>
          <a:p>
            <a:pPr marL="342900" indent="-342900">
              <a:buAutoNum type="arabicPeriod"/>
            </a:pPr>
            <a:r>
              <a:rPr lang="en-US" altLang="zh-CN" sz="1600" dirty="0" smtClean="0"/>
              <a:t>The </a:t>
            </a:r>
            <a:r>
              <a:rPr lang="en-US" altLang="zh-CN" sz="1600" dirty="0"/>
              <a:t>dynein motor domain is tightly bound to the microtubule </a:t>
            </a:r>
            <a:r>
              <a:rPr lang="en-US" altLang="zh-CN" sz="1600" dirty="0" smtClean="0"/>
              <a:t>. </a:t>
            </a:r>
          </a:p>
          <a:p>
            <a:pPr marL="342900" indent="-342900">
              <a:buAutoNum type="arabicPeriod"/>
            </a:pPr>
            <a:r>
              <a:rPr lang="en-US" altLang="zh-CN" sz="1600" dirty="0" smtClean="0"/>
              <a:t>ATP </a:t>
            </a:r>
            <a:r>
              <a:rPr lang="en-US" altLang="zh-CN" sz="1600" dirty="0"/>
              <a:t>binding induces rapid dissociation from the microtubule </a:t>
            </a:r>
            <a:endParaRPr lang="en-US" altLang="zh-CN" sz="1600" dirty="0" smtClean="0"/>
          </a:p>
          <a:p>
            <a:pPr marL="342900" indent="-342900">
              <a:buAutoNum type="arabicPeriod"/>
            </a:pPr>
            <a:r>
              <a:rPr lang="en-US" altLang="zh-CN" sz="1600" dirty="0" smtClean="0"/>
              <a:t>Linker remodeling (step 3) extends the dynein arm forward along the microtubule. </a:t>
            </a:r>
          </a:p>
          <a:p>
            <a:pPr marL="342900" indent="-342900">
              <a:buAutoNum type="arabicPeriod"/>
            </a:pPr>
            <a:r>
              <a:rPr lang="en-US" altLang="zh-CN" sz="1600" dirty="0" smtClean="0"/>
              <a:t>After </a:t>
            </a:r>
            <a:r>
              <a:rPr lang="en-US" altLang="zh-CN" sz="1600" dirty="0"/>
              <a:t>hydrolysis of ATP to ADP and inorganic phosphate (Pi), the motor domain </a:t>
            </a:r>
            <a:r>
              <a:rPr lang="en-US" altLang="zh-CN" sz="1600" dirty="0" smtClean="0"/>
              <a:t>engages </a:t>
            </a:r>
            <a:r>
              <a:rPr lang="en-US" altLang="zh-CN" sz="1600" dirty="0"/>
              <a:t>a new binding site on the microtubule, initially via a weak </a:t>
            </a:r>
            <a:r>
              <a:rPr lang="en-US" altLang="zh-CN" sz="1600" dirty="0" smtClean="0"/>
              <a:t>interaction (step 4 in fig.). Strong </a:t>
            </a:r>
            <a:r>
              <a:rPr lang="en-US" altLang="zh-CN" sz="1600" dirty="0"/>
              <a:t>binding to the microtubule accelerates the release of </a:t>
            </a:r>
            <a:r>
              <a:rPr lang="en-US" altLang="zh-CN" sz="1600" dirty="0" smtClean="0"/>
              <a:t>Pi, </a:t>
            </a:r>
            <a:r>
              <a:rPr lang="en-US" altLang="zh-CN" sz="1600" dirty="0"/>
              <a:t>inducing the linker to revert to its straight form. </a:t>
            </a:r>
            <a:r>
              <a:rPr lang="en-US" altLang="zh-CN" sz="1600" dirty="0" smtClean="0"/>
              <a:t>This </a:t>
            </a:r>
            <a:r>
              <a:rPr lang="en-US" altLang="zh-CN" sz="1600" dirty="0"/>
              <a:t>transition </a:t>
            </a:r>
            <a:r>
              <a:rPr lang="en-US" altLang="zh-CN" sz="1600" dirty="0" smtClean="0"/>
              <a:t>represents </a:t>
            </a:r>
            <a:r>
              <a:rPr lang="en-US" altLang="zh-CN" sz="1600" dirty="0"/>
              <a:t>the </a:t>
            </a:r>
            <a:r>
              <a:rPr lang="en-US" altLang="zh-CN" sz="1600" dirty="0" err="1"/>
              <a:t>powerstroke</a:t>
            </a:r>
            <a:r>
              <a:rPr lang="en-US" altLang="zh-CN" sz="1600" dirty="0"/>
              <a:t>: the main step in which force (indicated by the light grey arrow) is transmitted to the attached </a:t>
            </a:r>
            <a:r>
              <a:rPr lang="en-US" altLang="zh-CN" sz="1600" dirty="0" smtClean="0"/>
              <a:t>object. </a:t>
            </a:r>
          </a:p>
          <a:p>
            <a:pPr marL="342900" indent="-342900">
              <a:buAutoNum type="arabicPeriod"/>
            </a:pPr>
            <a:r>
              <a:rPr lang="en-US" altLang="zh-CN" sz="1600" dirty="0" smtClean="0"/>
              <a:t>Finally</a:t>
            </a:r>
            <a:r>
              <a:rPr lang="en-US" altLang="zh-CN" sz="1600" dirty="0"/>
              <a:t>, ADP is released </a:t>
            </a:r>
            <a:r>
              <a:rPr lang="en-US" altLang="zh-CN" sz="1600" dirty="0" smtClean="0"/>
              <a:t>(step 5) and </a:t>
            </a:r>
            <a:r>
              <a:rPr lang="en-US" altLang="zh-CN" sz="1600" dirty="0"/>
              <a:t>the cycle restarts. </a:t>
            </a:r>
            <a:endParaRPr lang="zh-CN" altLang="en-US" sz="1600" dirty="0"/>
          </a:p>
        </p:txBody>
      </p:sp>
    </p:spTree>
    <p:extLst>
      <p:ext uri="{BB962C8B-B14F-4D97-AF65-F5344CB8AC3E}">
        <p14:creationId xmlns:p14="http://schemas.microsoft.com/office/powerpoint/2010/main" val="3968266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76200"/>
            <a:ext cx="8229600" cy="487363"/>
          </a:xfrm>
        </p:spPr>
        <p:txBody>
          <a:bodyPr/>
          <a:lstStyle/>
          <a:p>
            <a:pPr eaLnBrk="1" hangingPunct="1">
              <a:defRPr/>
            </a:pPr>
            <a:r>
              <a:rPr lang="en-US" sz="2800">
                <a:cs typeface="+mj-cs"/>
              </a:rPr>
              <a:t>Kinesin vs myosin motors</a:t>
            </a:r>
          </a:p>
        </p:txBody>
      </p:sp>
      <p:pic>
        <p:nvPicPr>
          <p:cNvPr id="56323" name="Picture 4" descr="ch16f59_kinesin_vs_myosin_Alberts"/>
          <p:cNvPicPr>
            <a:picLocks noChangeAspect="1" noChangeArrowheads="1"/>
          </p:cNvPicPr>
          <p:nvPr/>
        </p:nvPicPr>
        <p:blipFill>
          <a:blip r:embed="rId3" cstate="print"/>
          <a:srcRect/>
          <a:stretch>
            <a:fillRect/>
          </a:stretch>
        </p:blipFill>
        <p:spPr bwMode="auto">
          <a:xfrm>
            <a:off x="762001" y="706438"/>
            <a:ext cx="7696199" cy="6006546"/>
          </a:xfrm>
          <a:prstGeom prst="rect">
            <a:avLst/>
          </a:prstGeom>
          <a:noFill/>
          <a:ln w="9525">
            <a:noFill/>
            <a:miter lim="800000"/>
            <a:headEnd/>
            <a:tailEnd/>
          </a:ln>
        </p:spPr>
      </p:pic>
    </p:spTree>
    <p:extLst>
      <p:ext uri="{BB962C8B-B14F-4D97-AF65-F5344CB8AC3E}">
        <p14:creationId xmlns:p14="http://schemas.microsoft.com/office/powerpoint/2010/main" val="37702782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noAutofit/>
          </a:bodyPr>
          <a:lstStyle/>
          <a:p>
            <a:r>
              <a:rPr lang="en-US" sz="2800" dirty="0" smtClean="0"/>
              <a:t>If you imagine a house whose shape was determined by your understanding of cells, what would it look like?</a:t>
            </a:r>
            <a:endParaRPr lang="en-US" sz="2800" dirty="0"/>
          </a:p>
        </p:txBody>
      </p:sp>
      <p:sp>
        <p:nvSpPr>
          <p:cNvPr id="3" name="Content Placeholder 2"/>
          <p:cNvSpPr>
            <a:spLocks noGrp="1"/>
          </p:cNvSpPr>
          <p:nvPr>
            <p:ph idx="1"/>
          </p:nvPr>
        </p:nvSpPr>
        <p:spPr/>
        <p:txBody>
          <a:bodyPr/>
          <a:lstStyle/>
          <a:p>
            <a:endParaRPr lang="en-US"/>
          </a:p>
        </p:txBody>
      </p:sp>
      <p:pic>
        <p:nvPicPr>
          <p:cNvPr id="13314" name="Picture 2" descr="http://esg6rzdhdg9i115s.zippykid.netdna-cdn.com/wp-content/uploads/2011/02/jeter-house-cro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447800"/>
            <a:ext cx="6817266" cy="426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20-unusual-houses-around-the-world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447800"/>
            <a:ext cx="3505200" cy="27574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20-unusual-houses-around-the-world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2089" y="1447800"/>
            <a:ext cx="3203311" cy="24078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crystalinks.com/house507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6648" y="3302028"/>
            <a:ext cx="2472350" cy="3327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19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Bio 230 Finals Jeopardy!</a:t>
            </a:r>
            <a:endParaRPr lang="en-US" sz="36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71686672"/>
              </p:ext>
            </p:extLst>
          </p:nvPr>
        </p:nvGraphicFramePr>
        <p:xfrm>
          <a:off x="457200" y="1600200"/>
          <a:ext cx="8229600" cy="2921000"/>
        </p:xfrm>
        <a:graphic>
          <a:graphicData uri="http://schemas.openxmlformats.org/drawingml/2006/table">
            <a:tbl>
              <a:tblPr firstRow="1" bandRow="1">
                <a:tableStyleId>{5C22544A-7EE6-4342-B048-85BDC9FD1C3A}</a:tableStyleId>
              </a:tblPr>
              <a:tblGrid>
                <a:gridCol w="1371600"/>
                <a:gridCol w="1371600"/>
                <a:gridCol w="1371600"/>
                <a:gridCol w="1371600"/>
                <a:gridCol w="1371600"/>
                <a:gridCol w="1371600"/>
              </a:tblGrid>
              <a:tr h="370840">
                <a:tc>
                  <a:txBody>
                    <a:bodyPr/>
                    <a:lstStyle/>
                    <a:p>
                      <a:r>
                        <a:rPr lang="en-US" sz="1600" dirty="0" smtClean="0"/>
                        <a:t>Old stuff</a:t>
                      </a:r>
                      <a:endParaRPr lang="en-US" sz="1600" dirty="0"/>
                    </a:p>
                  </a:txBody>
                  <a:tcPr/>
                </a:tc>
                <a:tc>
                  <a:txBody>
                    <a:bodyPr/>
                    <a:lstStyle/>
                    <a:p>
                      <a:r>
                        <a:rPr lang="en-US" sz="1600" dirty="0" smtClean="0"/>
                        <a:t>Membranes/Transport</a:t>
                      </a:r>
                      <a:endParaRPr lang="en-US" sz="1600" dirty="0"/>
                    </a:p>
                  </a:txBody>
                  <a:tcPr/>
                </a:tc>
                <a:tc>
                  <a:txBody>
                    <a:bodyPr/>
                    <a:lstStyle/>
                    <a:p>
                      <a:r>
                        <a:rPr lang="en-US" sz="1600" dirty="0" smtClean="0"/>
                        <a:t>Neurons</a:t>
                      </a:r>
                      <a:endParaRPr lang="en-US" sz="1600" dirty="0"/>
                    </a:p>
                  </a:txBody>
                  <a:tcPr/>
                </a:tc>
                <a:tc>
                  <a:txBody>
                    <a:bodyPr/>
                    <a:lstStyle/>
                    <a:p>
                      <a:r>
                        <a:rPr lang="en-US" sz="1600" dirty="0" smtClean="0"/>
                        <a:t>G protein</a:t>
                      </a:r>
                      <a:r>
                        <a:rPr lang="en-US" sz="1600" baseline="0" dirty="0" smtClean="0"/>
                        <a:t> coupled receptors</a:t>
                      </a:r>
                      <a:endParaRPr lang="en-US" sz="1600" dirty="0"/>
                    </a:p>
                  </a:txBody>
                  <a:tcPr/>
                </a:tc>
                <a:tc>
                  <a:txBody>
                    <a:bodyPr/>
                    <a:lstStyle/>
                    <a:p>
                      <a:r>
                        <a:rPr lang="en-US" sz="1600" dirty="0" smtClean="0"/>
                        <a:t>Receptor tyrosine</a:t>
                      </a:r>
                      <a:r>
                        <a:rPr lang="en-US" sz="1600" baseline="0" dirty="0" smtClean="0"/>
                        <a:t> kinases/insulin</a:t>
                      </a:r>
                      <a:endParaRPr lang="en-US" sz="1600" dirty="0"/>
                    </a:p>
                  </a:txBody>
                  <a:tcPr/>
                </a:tc>
                <a:tc>
                  <a:txBody>
                    <a:bodyPr/>
                    <a:lstStyle/>
                    <a:p>
                      <a:r>
                        <a:rPr lang="en-US" sz="1600" dirty="0" smtClean="0"/>
                        <a:t>Signal detection/more old stuff</a:t>
                      </a:r>
                      <a:endParaRPr lang="en-US" sz="1600" dirty="0"/>
                    </a:p>
                  </a:txBody>
                  <a:tcPr/>
                </a:tc>
              </a:tr>
              <a:tr h="370840">
                <a:tc>
                  <a:txBody>
                    <a:bodyPr/>
                    <a:lstStyle/>
                    <a:p>
                      <a:r>
                        <a:rPr lang="en-US" dirty="0" smtClean="0"/>
                        <a:t>100</a:t>
                      </a:r>
                      <a:endParaRPr lang="en-US" dirty="0"/>
                    </a:p>
                  </a:txBody>
                  <a:tcPr/>
                </a:tc>
                <a:tc>
                  <a:txBody>
                    <a:bodyPr/>
                    <a:lstStyle/>
                    <a:p>
                      <a:r>
                        <a:rPr lang="en-US" dirty="0" smtClean="0"/>
                        <a:t>100</a:t>
                      </a:r>
                      <a:endParaRPr lang="en-US" dirty="0"/>
                    </a:p>
                  </a:txBody>
                  <a:tcPr/>
                </a:tc>
                <a:tc>
                  <a:txBody>
                    <a:bodyPr/>
                    <a:lstStyle/>
                    <a:p>
                      <a:r>
                        <a:rPr lang="en-US" dirty="0" smtClean="0"/>
                        <a:t>100</a:t>
                      </a:r>
                      <a:endParaRPr lang="en-US" dirty="0"/>
                    </a:p>
                  </a:txBody>
                  <a:tcPr/>
                </a:tc>
                <a:tc>
                  <a:txBody>
                    <a:bodyPr/>
                    <a:lstStyle/>
                    <a:p>
                      <a:r>
                        <a:rPr lang="en-US" dirty="0" smtClean="0"/>
                        <a:t>100</a:t>
                      </a:r>
                      <a:endParaRPr lang="en-US" dirty="0"/>
                    </a:p>
                  </a:txBody>
                  <a:tcPr/>
                </a:tc>
                <a:tc>
                  <a:txBody>
                    <a:bodyPr/>
                    <a:lstStyle/>
                    <a:p>
                      <a:r>
                        <a:rPr lang="en-US" dirty="0" smtClean="0"/>
                        <a:t>100</a:t>
                      </a:r>
                      <a:endParaRPr lang="en-US" dirty="0"/>
                    </a:p>
                  </a:txBody>
                  <a:tcPr/>
                </a:tc>
                <a:tc>
                  <a:txBody>
                    <a:bodyPr/>
                    <a:lstStyle/>
                    <a:p>
                      <a:r>
                        <a:rPr lang="en-US" dirty="0" smtClean="0"/>
                        <a:t>100</a:t>
                      </a:r>
                      <a:endParaRPr lang="en-US" dirty="0"/>
                    </a:p>
                  </a:txBody>
                  <a:tcPr/>
                </a:tc>
              </a:tr>
              <a:tr h="370840">
                <a:tc>
                  <a:txBody>
                    <a:bodyPr/>
                    <a:lstStyle/>
                    <a:p>
                      <a:r>
                        <a:rPr lang="en-US" dirty="0" smtClean="0"/>
                        <a:t>200</a:t>
                      </a:r>
                      <a:endParaRPr lang="en-US" dirty="0"/>
                    </a:p>
                  </a:txBody>
                  <a:tcPr/>
                </a:tc>
                <a:tc>
                  <a:txBody>
                    <a:bodyPr/>
                    <a:lstStyle/>
                    <a:p>
                      <a:r>
                        <a:rPr lang="en-US" dirty="0" smtClean="0"/>
                        <a:t>200</a:t>
                      </a:r>
                      <a:endParaRPr lang="en-US" dirty="0"/>
                    </a:p>
                  </a:txBody>
                  <a:tcPr/>
                </a:tc>
                <a:tc>
                  <a:txBody>
                    <a:bodyPr/>
                    <a:lstStyle/>
                    <a:p>
                      <a:r>
                        <a:rPr lang="en-US" dirty="0" smtClean="0"/>
                        <a:t>200</a:t>
                      </a:r>
                      <a:endParaRPr lang="en-US" dirty="0"/>
                    </a:p>
                  </a:txBody>
                  <a:tcPr/>
                </a:tc>
                <a:tc>
                  <a:txBody>
                    <a:bodyPr/>
                    <a:lstStyle/>
                    <a:p>
                      <a:r>
                        <a:rPr lang="en-US" dirty="0" smtClean="0"/>
                        <a:t>200</a:t>
                      </a:r>
                      <a:endParaRPr lang="en-US" dirty="0"/>
                    </a:p>
                  </a:txBody>
                  <a:tcPr/>
                </a:tc>
                <a:tc>
                  <a:txBody>
                    <a:bodyPr/>
                    <a:lstStyle/>
                    <a:p>
                      <a:r>
                        <a:rPr lang="en-US" dirty="0" smtClean="0"/>
                        <a:t>200</a:t>
                      </a:r>
                      <a:endParaRPr lang="en-US" dirty="0"/>
                    </a:p>
                  </a:txBody>
                  <a:tcPr/>
                </a:tc>
                <a:tc>
                  <a:txBody>
                    <a:bodyPr/>
                    <a:lstStyle/>
                    <a:p>
                      <a:r>
                        <a:rPr lang="en-US" dirty="0" smtClean="0"/>
                        <a:t>200</a:t>
                      </a:r>
                      <a:endParaRPr lang="en-US" dirty="0"/>
                    </a:p>
                  </a:txBody>
                  <a:tcPr/>
                </a:tc>
              </a:tr>
              <a:tr h="370840">
                <a:tc>
                  <a:txBody>
                    <a:bodyPr/>
                    <a:lstStyle/>
                    <a:p>
                      <a:r>
                        <a:rPr lang="en-US" dirty="0" smtClean="0"/>
                        <a:t>300</a:t>
                      </a:r>
                      <a:endParaRPr lang="en-US" dirty="0"/>
                    </a:p>
                  </a:txBody>
                  <a:tcPr/>
                </a:tc>
                <a:tc>
                  <a:txBody>
                    <a:bodyPr/>
                    <a:lstStyle/>
                    <a:p>
                      <a:r>
                        <a:rPr lang="en-US" dirty="0" smtClean="0"/>
                        <a:t>300</a:t>
                      </a:r>
                      <a:endParaRPr lang="en-US" dirty="0"/>
                    </a:p>
                  </a:txBody>
                  <a:tcPr/>
                </a:tc>
                <a:tc>
                  <a:txBody>
                    <a:bodyPr/>
                    <a:lstStyle/>
                    <a:p>
                      <a:r>
                        <a:rPr lang="en-US" dirty="0" smtClean="0"/>
                        <a:t>300</a:t>
                      </a:r>
                      <a:endParaRPr lang="en-US" dirty="0"/>
                    </a:p>
                  </a:txBody>
                  <a:tcPr/>
                </a:tc>
                <a:tc>
                  <a:txBody>
                    <a:bodyPr/>
                    <a:lstStyle/>
                    <a:p>
                      <a:r>
                        <a:rPr lang="en-US" dirty="0" smtClean="0"/>
                        <a:t>300</a:t>
                      </a:r>
                      <a:endParaRPr lang="en-US" dirty="0"/>
                    </a:p>
                  </a:txBody>
                  <a:tcPr/>
                </a:tc>
                <a:tc>
                  <a:txBody>
                    <a:bodyPr/>
                    <a:lstStyle/>
                    <a:p>
                      <a:r>
                        <a:rPr lang="en-US" dirty="0" smtClean="0"/>
                        <a:t>300</a:t>
                      </a:r>
                      <a:endParaRPr lang="en-US" dirty="0"/>
                    </a:p>
                  </a:txBody>
                  <a:tcPr/>
                </a:tc>
                <a:tc>
                  <a:txBody>
                    <a:bodyPr/>
                    <a:lstStyle/>
                    <a:p>
                      <a:r>
                        <a:rPr lang="en-US" dirty="0" smtClean="0"/>
                        <a:t>300</a:t>
                      </a:r>
                      <a:endParaRPr lang="en-US" dirty="0"/>
                    </a:p>
                  </a:txBody>
                  <a:tcPr/>
                </a:tc>
              </a:tr>
              <a:tr h="370840">
                <a:tc>
                  <a:txBody>
                    <a:bodyPr/>
                    <a:lstStyle/>
                    <a:p>
                      <a:r>
                        <a:rPr lang="en-US" dirty="0" smtClean="0"/>
                        <a:t>400</a:t>
                      </a:r>
                      <a:endParaRPr lang="en-US" dirty="0"/>
                    </a:p>
                  </a:txBody>
                  <a:tcPr/>
                </a:tc>
                <a:tc>
                  <a:txBody>
                    <a:bodyPr/>
                    <a:lstStyle/>
                    <a:p>
                      <a:r>
                        <a:rPr lang="en-US" dirty="0" smtClean="0"/>
                        <a:t>400</a:t>
                      </a:r>
                      <a:endParaRPr lang="en-US" dirty="0"/>
                    </a:p>
                  </a:txBody>
                  <a:tcPr/>
                </a:tc>
                <a:tc>
                  <a:txBody>
                    <a:bodyPr/>
                    <a:lstStyle/>
                    <a:p>
                      <a:r>
                        <a:rPr lang="en-US" dirty="0" smtClean="0"/>
                        <a:t>400</a:t>
                      </a:r>
                      <a:endParaRPr lang="en-US" dirty="0"/>
                    </a:p>
                  </a:txBody>
                  <a:tcPr/>
                </a:tc>
                <a:tc>
                  <a:txBody>
                    <a:bodyPr/>
                    <a:lstStyle/>
                    <a:p>
                      <a:r>
                        <a:rPr lang="en-US" dirty="0" smtClean="0"/>
                        <a:t>400</a:t>
                      </a:r>
                      <a:endParaRPr lang="en-US" dirty="0"/>
                    </a:p>
                  </a:txBody>
                  <a:tcPr/>
                </a:tc>
                <a:tc>
                  <a:txBody>
                    <a:bodyPr/>
                    <a:lstStyle/>
                    <a:p>
                      <a:r>
                        <a:rPr lang="en-US" dirty="0" smtClean="0"/>
                        <a:t>400</a:t>
                      </a:r>
                      <a:endParaRPr lang="en-US" dirty="0"/>
                    </a:p>
                  </a:txBody>
                  <a:tcPr/>
                </a:tc>
                <a:tc>
                  <a:txBody>
                    <a:bodyPr/>
                    <a:lstStyle/>
                    <a:p>
                      <a:r>
                        <a:rPr lang="en-US" dirty="0" smtClean="0"/>
                        <a:t>400</a:t>
                      </a:r>
                      <a:endParaRPr lang="en-US" dirty="0"/>
                    </a:p>
                  </a:txBody>
                  <a:tcPr/>
                </a:tc>
              </a:tr>
              <a:tr h="370840">
                <a:tc>
                  <a:txBody>
                    <a:bodyPr/>
                    <a:lstStyle/>
                    <a:p>
                      <a:r>
                        <a:rPr lang="en-US" dirty="0" smtClean="0"/>
                        <a:t>500</a:t>
                      </a:r>
                      <a:endParaRPr lang="en-US" dirty="0"/>
                    </a:p>
                  </a:txBody>
                  <a:tcPr/>
                </a:tc>
                <a:tc>
                  <a:txBody>
                    <a:bodyPr/>
                    <a:lstStyle/>
                    <a:p>
                      <a:r>
                        <a:rPr lang="en-US" dirty="0" smtClean="0"/>
                        <a:t>500</a:t>
                      </a:r>
                      <a:endParaRPr lang="en-US" dirty="0"/>
                    </a:p>
                  </a:txBody>
                  <a:tcPr/>
                </a:tc>
                <a:tc>
                  <a:txBody>
                    <a:bodyPr/>
                    <a:lstStyle/>
                    <a:p>
                      <a:r>
                        <a:rPr lang="en-US" dirty="0" smtClean="0"/>
                        <a:t>500</a:t>
                      </a:r>
                      <a:endParaRPr lang="en-US" dirty="0"/>
                    </a:p>
                  </a:txBody>
                  <a:tcPr/>
                </a:tc>
                <a:tc>
                  <a:txBody>
                    <a:bodyPr/>
                    <a:lstStyle/>
                    <a:p>
                      <a:r>
                        <a:rPr lang="en-US" dirty="0" smtClean="0"/>
                        <a:t>500</a:t>
                      </a:r>
                      <a:endParaRPr lang="en-US" dirty="0"/>
                    </a:p>
                  </a:txBody>
                  <a:tcPr/>
                </a:tc>
                <a:tc>
                  <a:txBody>
                    <a:bodyPr/>
                    <a:lstStyle/>
                    <a:p>
                      <a:r>
                        <a:rPr lang="en-US" dirty="0" smtClean="0"/>
                        <a:t>500</a:t>
                      </a:r>
                      <a:endParaRPr lang="en-US" dirty="0"/>
                    </a:p>
                  </a:txBody>
                  <a:tcPr/>
                </a:tc>
                <a:tc>
                  <a:txBody>
                    <a:bodyPr/>
                    <a:lstStyle/>
                    <a:p>
                      <a:r>
                        <a:rPr lang="en-US" dirty="0" smtClean="0"/>
                        <a:t>500</a:t>
                      </a:r>
                      <a:endParaRPr lang="en-US" dirty="0"/>
                    </a:p>
                  </a:txBody>
                  <a:tcPr/>
                </a:tc>
              </a:tr>
            </a:tbl>
          </a:graphicData>
        </a:graphic>
      </p:graphicFrame>
    </p:spTree>
    <p:extLst>
      <p:ext uri="{BB962C8B-B14F-4D97-AF65-F5344CB8AC3E}">
        <p14:creationId xmlns:p14="http://schemas.microsoft.com/office/powerpoint/2010/main" val="90125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idx="4294967295"/>
          </p:nvPr>
        </p:nvSpPr>
        <p:spPr>
          <a:xfrm>
            <a:off x="609600" y="228600"/>
            <a:ext cx="7772400" cy="685800"/>
          </a:xfrm>
        </p:spPr>
        <p:txBody>
          <a:bodyPr/>
          <a:lstStyle/>
          <a:p>
            <a:pPr eaLnBrk="1" hangingPunct="1"/>
            <a:r>
              <a:rPr lang="en-US" altLang="en-US" sz="3200" smtClean="0"/>
              <a:t>The Finals Countdown</a:t>
            </a:r>
          </a:p>
        </p:txBody>
      </p:sp>
      <p:sp>
        <p:nvSpPr>
          <p:cNvPr id="46083" name="Rectangle 3"/>
          <p:cNvSpPr>
            <a:spLocks noGrp="1" noChangeArrowheads="1"/>
          </p:cNvSpPr>
          <p:nvPr>
            <p:ph type="subTitle" idx="4294967295"/>
          </p:nvPr>
        </p:nvSpPr>
        <p:spPr>
          <a:xfrm>
            <a:off x="457200" y="5334000"/>
            <a:ext cx="8458200" cy="1447800"/>
          </a:xfrm>
        </p:spPr>
        <p:txBody>
          <a:bodyPr/>
          <a:lstStyle/>
          <a:p>
            <a:pPr marL="0" indent="0" algn="ctr" eaLnBrk="1" hangingPunct="1">
              <a:lnSpc>
                <a:spcPct val="90000"/>
              </a:lnSpc>
              <a:buFontTx/>
              <a:buNone/>
            </a:pPr>
            <a:r>
              <a:rPr lang="en-US" altLang="en-US" sz="2800" dirty="0" smtClean="0">
                <a:hlinkClick r:id="rId3"/>
              </a:rPr>
              <a:t>http://www.youtube.com/watch?v=9jK-NcRmVcw</a:t>
            </a:r>
            <a:r>
              <a:rPr lang="en-US" altLang="en-US" sz="2800" dirty="0" smtClean="0"/>
              <a:t> </a:t>
            </a:r>
          </a:p>
        </p:txBody>
      </p:sp>
      <p:pic>
        <p:nvPicPr>
          <p:cNvPr id="46084" name="Picture 4" descr="TheFinalCountdow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104900"/>
            <a:ext cx="407670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 Box 5"/>
          <p:cNvSpPr txBox="1">
            <a:spLocks noChangeArrowheads="1"/>
          </p:cNvSpPr>
          <p:nvPr/>
        </p:nvSpPr>
        <p:spPr bwMode="auto">
          <a:xfrm>
            <a:off x="3048000" y="1295400"/>
            <a:ext cx="3200400" cy="3968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altLang="en-US" sz="2000" b="1">
                <a:solidFill>
                  <a:srgbClr val="FFFFFF"/>
                </a:solidFill>
              </a:rPr>
              <a:t>Biology 230</a:t>
            </a:r>
          </a:p>
        </p:txBody>
      </p:sp>
    </p:spTree>
    <p:extLst>
      <p:ext uri="{BB962C8B-B14F-4D97-AF65-F5344CB8AC3E}">
        <p14:creationId xmlns:p14="http://schemas.microsoft.com/office/powerpoint/2010/main" val="24498949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idx="4294967295"/>
          </p:nvPr>
        </p:nvSpPr>
        <p:spPr>
          <a:xfrm>
            <a:off x="457200" y="274638"/>
            <a:ext cx="8229600" cy="868362"/>
          </a:xfrm>
        </p:spPr>
        <p:txBody>
          <a:bodyPr/>
          <a:lstStyle/>
          <a:p>
            <a:pPr eaLnBrk="1" hangingPunct="1"/>
            <a:r>
              <a:rPr lang="en-US" sz="3600" smtClean="0">
                <a:ea typeface="ＭＳ Ｐゴシック" pitchFamily="34" charset="-128"/>
              </a:rPr>
              <a:t>Course Learning Objectives</a:t>
            </a:r>
          </a:p>
        </p:txBody>
      </p:sp>
      <p:sp>
        <p:nvSpPr>
          <p:cNvPr id="98307" name="Rectangle 3"/>
          <p:cNvSpPr>
            <a:spLocks noGrp="1" noChangeArrowheads="1"/>
          </p:cNvSpPr>
          <p:nvPr>
            <p:ph type="body" idx="4294967295"/>
          </p:nvPr>
        </p:nvSpPr>
        <p:spPr>
          <a:xfrm>
            <a:off x="304800" y="1295400"/>
            <a:ext cx="8458200" cy="5105400"/>
          </a:xfrm>
        </p:spPr>
        <p:txBody>
          <a:bodyPr/>
          <a:lstStyle/>
          <a:p>
            <a:pPr marL="609600" indent="-609600">
              <a:lnSpc>
                <a:spcPct val="90000"/>
              </a:lnSpc>
              <a:buFontTx/>
              <a:buAutoNum type="arabicPeriod"/>
            </a:pPr>
            <a:r>
              <a:rPr lang="en-US" sz="2000" smtClean="0">
                <a:ea typeface="ＭＳ Ｐゴシック" pitchFamily="34" charset="-128"/>
              </a:rPr>
              <a:t>Describe cellular components, their functions, and their orientations in prokaryotic and eukaryotic cells.</a:t>
            </a:r>
          </a:p>
          <a:p>
            <a:pPr marL="609600" indent="-609600">
              <a:lnSpc>
                <a:spcPct val="90000"/>
              </a:lnSpc>
              <a:buFontTx/>
              <a:buAutoNum type="arabicPeriod"/>
            </a:pPr>
            <a:r>
              <a:rPr lang="en-US" sz="2000" smtClean="0">
                <a:ea typeface="ＭＳ Ｐゴシック" pitchFamily="34" charset="-128"/>
              </a:rPr>
              <a:t>Predict biochemical interactions based on energetics and/or 3-dimensional structure. </a:t>
            </a:r>
          </a:p>
          <a:p>
            <a:pPr marL="609600" indent="-609600">
              <a:lnSpc>
                <a:spcPct val="90000"/>
              </a:lnSpc>
              <a:buFontTx/>
              <a:buAutoNum type="arabicPeriod"/>
            </a:pPr>
            <a:r>
              <a:rPr lang="en-US" sz="2000" smtClean="0">
                <a:ea typeface="ＭＳ Ｐゴシック" pitchFamily="34" charset="-128"/>
              </a:rPr>
              <a:t>Given scenarios of biological regulation, predict outcomes of modifications to the scenarios.</a:t>
            </a:r>
          </a:p>
          <a:p>
            <a:pPr marL="609600" indent="-609600">
              <a:lnSpc>
                <a:spcPct val="90000"/>
              </a:lnSpc>
              <a:buFontTx/>
              <a:buAutoNum type="arabicPeriod"/>
            </a:pPr>
            <a:r>
              <a:rPr lang="en-US" sz="2000" smtClean="0">
                <a:ea typeface="ＭＳ Ｐゴシック" pitchFamily="34" charset="-128"/>
              </a:rPr>
              <a:t>Design cell biology experiments, including selection of appropriate techniques and formulation of a specific, testable scientific hypothesis. </a:t>
            </a:r>
          </a:p>
          <a:p>
            <a:pPr marL="609600" indent="-609600">
              <a:lnSpc>
                <a:spcPct val="90000"/>
              </a:lnSpc>
              <a:buFontTx/>
              <a:buAutoNum type="arabicPeriod"/>
            </a:pPr>
            <a:r>
              <a:rPr lang="en-US" sz="2000" smtClean="0">
                <a:ea typeface="ＭＳ Ｐゴシック" pitchFamily="34" charset="-128"/>
              </a:rPr>
              <a:t>Evaluate (gather, analyze and interpret) biological data in order to answer a biological question.</a:t>
            </a:r>
          </a:p>
          <a:p>
            <a:pPr marL="609600" indent="-609600">
              <a:lnSpc>
                <a:spcPct val="90000"/>
              </a:lnSpc>
              <a:buFontTx/>
              <a:buAutoNum type="arabicPeriod"/>
            </a:pPr>
            <a:r>
              <a:rPr lang="en-US" sz="2000" smtClean="0">
                <a:ea typeface="ＭＳ Ｐゴシック" pitchFamily="34" charset="-128"/>
              </a:rPr>
              <a:t>Use the concepts of homology, modularity and phylogenetics in order to determine relationships and predict functions of different genes or proteins or relationships between organisms.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3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3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83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830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3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23241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134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152400"/>
            <a:ext cx="8229600" cy="609600"/>
          </a:xfrm>
        </p:spPr>
        <p:txBody>
          <a:bodyPr/>
          <a:lstStyle/>
          <a:p>
            <a:pPr eaLnBrk="1" hangingPunct="1"/>
            <a:r>
              <a:rPr lang="en-US" altLang="en-US" sz="3000" b="1" dirty="0" smtClean="0"/>
              <a:t>Three Major Types of Cytoskeleton</a:t>
            </a:r>
            <a:endParaRPr lang="en-US" altLang="en-US" sz="2400" b="1" dirty="0" smtClean="0"/>
          </a:p>
        </p:txBody>
      </p:sp>
      <p:sp>
        <p:nvSpPr>
          <p:cNvPr id="6147" name="Rectangle 3"/>
          <p:cNvSpPr>
            <a:spLocks noGrp="1" noChangeArrowheads="1"/>
          </p:cNvSpPr>
          <p:nvPr>
            <p:ph type="body" idx="1"/>
          </p:nvPr>
        </p:nvSpPr>
        <p:spPr>
          <a:xfrm>
            <a:off x="396767" y="3392129"/>
            <a:ext cx="2679779" cy="2979277"/>
          </a:xfrm>
          <a:ln w="15875" cmpd="sng">
            <a:solidFill>
              <a:schemeClr val="tx1"/>
            </a:solidFill>
          </a:ln>
        </p:spPr>
        <p:txBody>
          <a:bodyPr>
            <a:normAutofit lnSpcReduction="10000"/>
          </a:bodyPr>
          <a:lstStyle/>
          <a:p>
            <a:pPr marL="0" indent="0" algn="ctr" eaLnBrk="1" hangingPunct="1">
              <a:lnSpc>
                <a:spcPct val="90000"/>
              </a:lnSpc>
              <a:buNone/>
            </a:pPr>
            <a:r>
              <a:rPr lang="en-US" altLang="en-US" sz="1800" b="1" dirty="0" smtClean="0"/>
              <a:t>Microtubules (MTs)</a:t>
            </a:r>
            <a:r>
              <a:rPr lang="en-US" altLang="en-US" sz="1800" dirty="0" smtClean="0"/>
              <a:t> </a:t>
            </a:r>
          </a:p>
          <a:p>
            <a:pPr marL="0" indent="0" algn="ctr" eaLnBrk="1" hangingPunct="1">
              <a:lnSpc>
                <a:spcPct val="90000"/>
              </a:lnSpc>
              <a:buNone/>
            </a:pPr>
            <a:endParaRPr lang="en-US" altLang="en-US" sz="1800" dirty="0" smtClean="0"/>
          </a:p>
          <a:p>
            <a:pPr marL="284400" indent="-285750">
              <a:spcBef>
                <a:spcPts val="0"/>
              </a:spcBef>
            </a:pPr>
            <a:r>
              <a:rPr lang="en-US" altLang="zh-CN" sz="1600" dirty="0" smtClean="0"/>
              <a:t>Hollow, </a:t>
            </a:r>
            <a:r>
              <a:rPr lang="en-US" altLang="en-US" sz="1600" dirty="0"/>
              <a:t>rigid cylindrical</a:t>
            </a:r>
            <a:r>
              <a:rPr lang="en-US" altLang="zh-CN" sz="1600" dirty="0" smtClean="0"/>
              <a:t> </a:t>
            </a:r>
            <a:r>
              <a:rPr lang="en-US" altLang="zh-CN" sz="1600" dirty="0"/>
              <a:t>tubes with a ~25 </a:t>
            </a:r>
            <a:r>
              <a:rPr lang="en-US" altLang="zh-CN" sz="1600" dirty="0" smtClean="0"/>
              <a:t>nm outer diameter</a:t>
            </a:r>
          </a:p>
          <a:p>
            <a:pPr marL="284400" indent="-285750">
              <a:spcBef>
                <a:spcPts val="0"/>
              </a:spcBef>
            </a:pPr>
            <a:r>
              <a:rPr lang="en-US" altLang="zh-CN" sz="1600" dirty="0" smtClean="0"/>
              <a:t>4 </a:t>
            </a:r>
            <a:r>
              <a:rPr lang="en-US" altLang="zh-CN" sz="1600" dirty="0"/>
              <a:t>nm thick</a:t>
            </a:r>
            <a:r>
              <a:rPr lang="en-US" altLang="zh-CN" sz="1600" dirty="0" smtClean="0"/>
              <a:t>ness walls  made </a:t>
            </a:r>
            <a:r>
              <a:rPr lang="en-US" altLang="zh-CN" sz="1600" dirty="0"/>
              <a:t>of α and β tubulin</a:t>
            </a:r>
          </a:p>
          <a:p>
            <a:pPr marL="284400">
              <a:spcBef>
                <a:spcPts val="0"/>
              </a:spcBef>
            </a:pPr>
            <a:r>
              <a:rPr lang="en-US" altLang="zh-CN" sz="1600" dirty="0" smtClean="0"/>
              <a:t>Lengths similar </a:t>
            </a:r>
            <a:r>
              <a:rPr lang="en-US" altLang="zh-CN" sz="1600" dirty="0"/>
              <a:t>to the cell diameter</a:t>
            </a:r>
          </a:p>
          <a:p>
            <a:pPr marL="284400">
              <a:spcBef>
                <a:spcPts val="0"/>
              </a:spcBef>
            </a:pPr>
            <a:r>
              <a:rPr lang="en-US" altLang="zh-CN" sz="1600" dirty="0" smtClean="0"/>
              <a:t>Best </a:t>
            </a:r>
            <a:r>
              <a:rPr lang="en-US" altLang="zh-CN" sz="1600" dirty="0"/>
              <a:t>characterized </a:t>
            </a:r>
            <a:r>
              <a:rPr lang="en-US" altLang="zh-CN" sz="1600" dirty="0" smtClean="0"/>
              <a:t>in </a:t>
            </a:r>
            <a:r>
              <a:rPr lang="en-US" altLang="zh-CN" sz="1600" dirty="0" err="1" smtClean="0"/>
              <a:t>kinesin</a:t>
            </a:r>
            <a:r>
              <a:rPr lang="en-US" altLang="zh-CN" sz="1600" dirty="0" smtClean="0"/>
              <a:t> </a:t>
            </a:r>
            <a:r>
              <a:rPr lang="en-US" altLang="zh-CN" sz="1600" dirty="0"/>
              <a:t>transport and </a:t>
            </a:r>
            <a:r>
              <a:rPr lang="en-US" altLang="zh-CN" sz="1600" dirty="0" smtClean="0"/>
              <a:t>cell division.</a:t>
            </a:r>
            <a:endParaRPr lang="en-US" altLang="en-US" sz="2000" b="1" dirty="0" smtClean="0"/>
          </a:p>
        </p:txBody>
      </p:sp>
      <p:grpSp>
        <p:nvGrpSpPr>
          <p:cNvPr id="4" name="组合 3"/>
          <p:cNvGrpSpPr/>
          <p:nvPr/>
        </p:nvGrpSpPr>
        <p:grpSpPr>
          <a:xfrm>
            <a:off x="518963" y="806860"/>
            <a:ext cx="8020351" cy="2570521"/>
            <a:chOff x="861448" y="1070487"/>
            <a:chExt cx="7528376" cy="2219325"/>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1922" y="1070487"/>
              <a:ext cx="2276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861448" y="1070487"/>
              <a:ext cx="7528376" cy="2209800"/>
              <a:chOff x="861448" y="1070487"/>
              <a:chExt cx="7528376" cy="2209800"/>
            </a:xfrm>
          </p:grpSpPr>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448" y="1070487"/>
                <a:ext cx="22860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4299" y="1070487"/>
                <a:ext cx="2295525"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 name="矩形 4"/>
          <p:cNvSpPr/>
          <p:nvPr/>
        </p:nvSpPr>
        <p:spPr>
          <a:xfrm>
            <a:off x="6209071" y="3390893"/>
            <a:ext cx="2745894" cy="3003899"/>
          </a:xfrm>
          <a:prstGeom prst="rect">
            <a:avLst/>
          </a:prstGeom>
          <a:ln w="15875" cmpd="sng">
            <a:solidFill>
              <a:schemeClr val="tx1"/>
            </a:solidFill>
          </a:ln>
        </p:spPr>
        <p:txBody>
          <a:bodyPr wrap="square">
            <a:spAutoFit/>
          </a:bodyPr>
          <a:lstStyle/>
          <a:p>
            <a:pPr algn="ctr">
              <a:lnSpc>
                <a:spcPct val="90000"/>
              </a:lnSpc>
            </a:pPr>
            <a:r>
              <a:rPr lang="en-US" altLang="en-US" b="1" dirty="0"/>
              <a:t>Microfilaments (MFs</a:t>
            </a:r>
            <a:r>
              <a:rPr lang="en-US" altLang="en-US" b="1" dirty="0" smtClean="0"/>
              <a:t>)</a:t>
            </a:r>
          </a:p>
          <a:p>
            <a:pPr algn="ctr">
              <a:lnSpc>
                <a:spcPct val="90000"/>
              </a:lnSpc>
            </a:pPr>
            <a:endParaRPr lang="en-US" altLang="en-US" dirty="0"/>
          </a:p>
          <a:p>
            <a:pPr marL="285750" indent="-285750">
              <a:lnSpc>
                <a:spcPct val="90000"/>
              </a:lnSpc>
              <a:buFont typeface="Arial" pitchFamily="34" charset="0"/>
              <a:buChar char="•"/>
            </a:pPr>
            <a:r>
              <a:rPr lang="en-US" altLang="en-US" sz="1600" dirty="0" smtClean="0"/>
              <a:t>Solid</a:t>
            </a:r>
            <a:r>
              <a:rPr lang="en-US" altLang="en-US" sz="1600" dirty="0"/>
              <a:t>, thinner structures </a:t>
            </a:r>
            <a:endParaRPr lang="en-US" altLang="en-US" sz="1600" dirty="0" smtClean="0"/>
          </a:p>
          <a:p>
            <a:pPr marL="285750" indent="-285750">
              <a:lnSpc>
                <a:spcPct val="90000"/>
              </a:lnSpc>
              <a:buFont typeface="Arial" pitchFamily="34" charset="0"/>
              <a:buChar char="•"/>
            </a:pPr>
            <a:r>
              <a:rPr lang="en-US" altLang="zh-CN" sz="1600" dirty="0" smtClean="0"/>
              <a:t>~</a:t>
            </a:r>
            <a:r>
              <a:rPr lang="en-US" altLang="zh-CN" sz="1600" dirty="0"/>
              <a:t>8</a:t>
            </a:r>
            <a:r>
              <a:rPr lang="en-US" altLang="zh-CN" sz="1600" dirty="0" smtClean="0"/>
              <a:t> </a:t>
            </a:r>
            <a:r>
              <a:rPr lang="en-US" altLang="zh-CN" sz="1600" dirty="0"/>
              <a:t>nm diameter</a:t>
            </a:r>
          </a:p>
          <a:p>
            <a:pPr marL="285750" indent="-285750">
              <a:buFont typeface="Arial" pitchFamily="34" charset="0"/>
              <a:buChar char="•"/>
            </a:pPr>
            <a:r>
              <a:rPr lang="en-US" altLang="zh-CN" sz="1600" dirty="0" smtClean="0"/>
              <a:t>Made </a:t>
            </a:r>
            <a:r>
              <a:rPr lang="en-US" altLang="zh-CN" sz="1600" dirty="0"/>
              <a:t>of actin monomers</a:t>
            </a:r>
          </a:p>
          <a:p>
            <a:pPr marL="285750" indent="-285750">
              <a:buFont typeface="Arial" pitchFamily="34" charset="0"/>
              <a:buChar char="•"/>
            </a:pPr>
            <a:r>
              <a:rPr lang="en-US" altLang="zh-CN" sz="1600" dirty="0" smtClean="0"/>
              <a:t>Can </a:t>
            </a:r>
            <a:r>
              <a:rPr lang="en-US" altLang="zh-CN" sz="1600" dirty="0"/>
              <a:t>form </a:t>
            </a:r>
            <a:r>
              <a:rPr lang="en-US" altLang="zh-CN" sz="1600" dirty="0" smtClean="0"/>
              <a:t>branched 2D or </a:t>
            </a:r>
            <a:r>
              <a:rPr lang="en-US" altLang="zh-CN" sz="1600" dirty="0"/>
              <a:t>3D networks</a:t>
            </a:r>
          </a:p>
          <a:p>
            <a:pPr marL="285750" indent="-285750">
              <a:buFont typeface="Arial" pitchFamily="34" charset="0"/>
              <a:buChar char="•"/>
            </a:pPr>
            <a:r>
              <a:rPr lang="en-US" altLang="zh-CN" sz="1600" dirty="0" smtClean="0"/>
              <a:t>Found </a:t>
            </a:r>
            <a:r>
              <a:rPr lang="en-US" altLang="zh-CN" sz="1600" dirty="0"/>
              <a:t>predominantly in </a:t>
            </a:r>
            <a:r>
              <a:rPr lang="en-US" altLang="zh-CN" sz="1600" dirty="0" smtClean="0"/>
              <a:t>the cortex</a:t>
            </a:r>
            <a:r>
              <a:rPr lang="en-US" altLang="zh-CN" sz="1600" dirty="0"/>
              <a:t>, below the </a:t>
            </a:r>
            <a:r>
              <a:rPr lang="en-US" altLang="zh-CN" sz="1600" dirty="0" smtClean="0"/>
              <a:t>plasma membrane.</a:t>
            </a:r>
          </a:p>
          <a:p>
            <a:endParaRPr lang="en-US" altLang="en-US" sz="1600" b="1" dirty="0" smtClean="0"/>
          </a:p>
          <a:p>
            <a:endParaRPr lang="en-US" altLang="en-US" sz="1600" b="1" dirty="0" smtClean="0"/>
          </a:p>
        </p:txBody>
      </p:sp>
      <p:sp>
        <p:nvSpPr>
          <p:cNvPr id="6" name="矩形 5"/>
          <p:cNvSpPr/>
          <p:nvPr/>
        </p:nvSpPr>
        <p:spPr>
          <a:xfrm>
            <a:off x="3196760" y="3392129"/>
            <a:ext cx="2897018" cy="2979277"/>
          </a:xfrm>
          <a:prstGeom prst="rect">
            <a:avLst/>
          </a:prstGeom>
          <a:ln w="15875" cmpd="sng">
            <a:solidFill>
              <a:schemeClr val="tx1"/>
            </a:solidFill>
          </a:ln>
        </p:spPr>
        <p:txBody>
          <a:bodyPr wrap="square">
            <a:spAutoFit/>
          </a:bodyPr>
          <a:lstStyle/>
          <a:p>
            <a:pPr algn="ctr">
              <a:lnSpc>
                <a:spcPct val="90000"/>
              </a:lnSpc>
            </a:pPr>
            <a:r>
              <a:rPr lang="en-US" altLang="en-US" b="1" dirty="0"/>
              <a:t>Intermediate filaments (</a:t>
            </a:r>
            <a:r>
              <a:rPr lang="en-US" altLang="en-US" b="1" dirty="0" smtClean="0"/>
              <a:t>IFs)</a:t>
            </a:r>
          </a:p>
          <a:p>
            <a:pPr algn="ctr">
              <a:lnSpc>
                <a:spcPct val="90000"/>
              </a:lnSpc>
            </a:pPr>
            <a:endParaRPr lang="en-US" altLang="en-US" dirty="0" smtClean="0"/>
          </a:p>
          <a:p>
            <a:pPr marL="285750" indent="-285750">
              <a:lnSpc>
                <a:spcPct val="90000"/>
              </a:lnSpc>
              <a:buFont typeface="Arial" pitchFamily="34" charset="0"/>
              <a:buChar char="•"/>
            </a:pPr>
            <a:r>
              <a:rPr lang="en-US" altLang="en-US" sz="1600" dirty="0" smtClean="0"/>
              <a:t>Strong, solid, ropelike </a:t>
            </a:r>
            <a:r>
              <a:rPr lang="en-US" altLang="en-US" sz="1600" dirty="0"/>
              <a:t>fibers composed of a variety of related </a:t>
            </a:r>
            <a:r>
              <a:rPr lang="en-US" altLang="en-US" sz="1600" dirty="0" smtClean="0"/>
              <a:t>proteins</a:t>
            </a:r>
          </a:p>
          <a:p>
            <a:pPr marL="285750" indent="-285750">
              <a:buFont typeface="Arial" pitchFamily="34" charset="0"/>
              <a:buChar char="•"/>
            </a:pPr>
            <a:r>
              <a:rPr lang="en-US" altLang="zh-CN" sz="1600" dirty="0" smtClean="0"/>
              <a:t>10-12 </a:t>
            </a:r>
            <a:r>
              <a:rPr lang="en-US" altLang="zh-CN" sz="1600" dirty="0"/>
              <a:t>nm in diameter</a:t>
            </a:r>
          </a:p>
          <a:p>
            <a:pPr marL="285750" indent="-285750">
              <a:buFont typeface="Arial" pitchFamily="34" charset="0"/>
              <a:buChar char="•"/>
            </a:pPr>
            <a:r>
              <a:rPr lang="en-US" altLang="zh-CN" sz="1600" dirty="0" smtClean="0"/>
              <a:t>Found </a:t>
            </a:r>
            <a:r>
              <a:rPr lang="en-US" altLang="zh-CN" sz="1600" dirty="0"/>
              <a:t>throughout the cell</a:t>
            </a:r>
          </a:p>
          <a:p>
            <a:pPr marL="285750" indent="-285750">
              <a:buFont typeface="Arial" pitchFamily="34" charset="0"/>
              <a:buChar char="•"/>
            </a:pPr>
            <a:r>
              <a:rPr lang="en-US" altLang="zh-CN" sz="1600" dirty="0" smtClean="0"/>
              <a:t>Made </a:t>
            </a:r>
            <a:r>
              <a:rPr lang="en-US" altLang="zh-CN" sz="1600" dirty="0"/>
              <a:t>of members of </a:t>
            </a:r>
            <a:r>
              <a:rPr lang="en-US" altLang="zh-CN" sz="1600" dirty="0" smtClean="0"/>
              <a:t>a large</a:t>
            </a:r>
            <a:r>
              <a:rPr lang="en-US" altLang="zh-CN" sz="1600" dirty="0"/>
              <a:t>, </a:t>
            </a:r>
            <a:r>
              <a:rPr lang="en-US" altLang="zh-CN" sz="1600" dirty="0" err="1"/>
              <a:t>heterogenous</a:t>
            </a:r>
            <a:r>
              <a:rPr lang="en-US" altLang="zh-CN" sz="1600" dirty="0"/>
              <a:t> </a:t>
            </a:r>
            <a:r>
              <a:rPr lang="en-US" altLang="zh-CN" sz="1600" dirty="0" smtClean="0"/>
              <a:t>family</a:t>
            </a:r>
          </a:p>
          <a:p>
            <a:pPr marL="285750" indent="-285750">
              <a:buFont typeface="Arial" pitchFamily="34" charset="0"/>
              <a:buChar char="•"/>
            </a:pPr>
            <a:r>
              <a:rPr lang="en-US" altLang="zh-CN" sz="1600" dirty="0" smtClean="0"/>
              <a:t>Composition </a:t>
            </a:r>
            <a:r>
              <a:rPr lang="en-US" altLang="zh-CN" sz="1600" dirty="0"/>
              <a:t>varies </a:t>
            </a:r>
            <a:r>
              <a:rPr lang="en-US" altLang="zh-CN" sz="1600" dirty="0" smtClean="0"/>
              <a:t>based on </a:t>
            </a:r>
            <a:r>
              <a:rPr lang="en-US" altLang="zh-CN" sz="1600" dirty="0"/>
              <a:t>subcellular location, </a:t>
            </a:r>
            <a:r>
              <a:rPr lang="en-US" altLang="zh-CN" sz="1600" dirty="0" smtClean="0"/>
              <a:t>i.e. keratin </a:t>
            </a:r>
            <a:r>
              <a:rPr lang="en-US" altLang="zh-CN" sz="1600" dirty="0"/>
              <a:t>in epithelial cells</a:t>
            </a:r>
            <a:r>
              <a:rPr lang="en-US" altLang="zh-CN" sz="1600" dirty="0" smtClean="0"/>
              <a:t>.</a:t>
            </a:r>
          </a:p>
        </p:txBody>
      </p:sp>
      <p:sp>
        <p:nvSpPr>
          <p:cNvPr id="7" name="矩形 6"/>
          <p:cNvSpPr/>
          <p:nvPr/>
        </p:nvSpPr>
        <p:spPr>
          <a:xfrm>
            <a:off x="737420" y="6602879"/>
            <a:ext cx="4977198" cy="246221"/>
          </a:xfrm>
          <a:prstGeom prst="rect">
            <a:avLst/>
          </a:prstGeom>
        </p:spPr>
        <p:txBody>
          <a:bodyPr wrap="square">
            <a:spAutoFit/>
          </a:bodyPr>
          <a:lstStyle/>
          <a:p>
            <a:r>
              <a:rPr lang="en-US" altLang="zh-CN" sz="1000" dirty="0"/>
              <a:t>http://homepage.smc.edu/wissmann_paul/anatomy2textbook/1cytoskeleton.html</a:t>
            </a:r>
            <a:endParaRPr lang="zh-CN" altLang="en-US" sz="1000" dirty="0"/>
          </a:p>
        </p:txBody>
      </p:sp>
    </p:spTree>
    <p:extLst>
      <p:ext uri="{BB962C8B-B14F-4D97-AF65-F5344CB8AC3E}">
        <p14:creationId xmlns:p14="http://schemas.microsoft.com/office/powerpoint/2010/main" val="28364268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368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152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u="sng" dirty="0" smtClean="0"/>
              <a:t>Draw a cell, take 2</a:t>
            </a:r>
            <a:endParaRPr lang="en-US" u="sng" dirty="0"/>
          </a:p>
        </p:txBody>
      </p:sp>
      <p:sp>
        <p:nvSpPr>
          <p:cNvPr id="3" name="Content Placeholder 2"/>
          <p:cNvSpPr>
            <a:spLocks noGrp="1"/>
          </p:cNvSpPr>
          <p:nvPr>
            <p:ph idx="1"/>
          </p:nvPr>
        </p:nvSpPr>
        <p:spPr>
          <a:xfrm>
            <a:off x="457200" y="990600"/>
            <a:ext cx="8229600" cy="5638800"/>
          </a:xfrm>
        </p:spPr>
        <p:txBody>
          <a:bodyPr/>
          <a:lstStyle/>
          <a:p>
            <a:pPr>
              <a:buNone/>
            </a:pPr>
            <a:r>
              <a:rPr lang="en-US" dirty="0" smtClean="0"/>
              <a:t>Take 5 minutes and draw a human cell.  Label specific organelles and include as much detail as you can.</a:t>
            </a:r>
          </a:p>
          <a:p>
            <a:pPr>
              <a:buNone/>
            </a:pPr>
            <a:r>
              <a:rPr lang="en-US" dirty="0" smtClean="0"/>
              <a:t>We want to see what you have learned over the course of the semester…</a:t>
            </a:r>
          </a:p>
          <a:p>
            <a:pPr marL="0" indent="0">
              <a:buFontTx/>
              <a:buNone/>
              <a:defRPr/>
            </a:pPr>
            <a:r>
              <a:rPr lang="en-US" dirty="0" smtClean="0"/>
              <a:t>Please include:</a:t>
            </a:r>
          </a:p>
          <a:p>
            <a:pPr>
              <a:defRPr/>
            </a:pPr>
            <a:r>
              <a:rPr lang="en-US" dirty="0" smtClean="0"/>
              <a:t>Name</a:t>
            </a:r>
          </a:p>
          <a:p>
            <a:pPr>
              <a:defRPr/>
            </a:pPr>
            <a:r>
              <a:rPr lang="en-US" dirty="0" smtClean="0"/>
              <a:t>PUID</a:t>
            </a:r>
          </a:p>
          <a:p>
            <a:pPr>
              <a:defRPr/>
            </a:pPr>
            <a:r>
              <a:rPr lang="en-US" dirty="0" smtClean="0"/>
              <a:t>Major</a:t>
            </a:r>
          </a:p>
          <a:p>
            <a:pPr>
              <a:defRPr/>
            </a:pPr>
            <a:r>
              <a:rPr lang="en-US" dirty="0" smtClean="0"/>
              <a:t>Year you last took a biology course</a:t>
            </a:r>
          </a:p>
          <a:p>
            <a:pPr>
              <a:buNone/>
            </a:pP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228600"/>
            <a:ext cx="8229600" cy="563563"/>
          </a:xfrm>
        </p:spPr>
        <p:txBody>
          <a:bodyPr>
            <a:normAutofit fontScale="90000"/>
          </a:bodyPr>
          <a:lstStyle/>
          <a:p>
            <a:pPr eaLnBrk="1" hangingPunct="1"/>
            <a:r>
              <a:rPr lang="en-US" sz="2800" smtClean="0">
                <a:ea typeface="ＭＳ Ｐゴシック" pitchFamily="34" charset="-128"/>
              </a:rPr>
              <a:t>Mot</a:t>
            </a:r>
            <a:r>
              <a:rPr lang="en-US" sz="2800" smtClean="0">
                <a:ea typeface="ＭＳ Ｐゴシック" pitchFamily="34" charset="-128"/>
                <a:cs typeface="Arial" pitchFamily="34" charset="0"/>
              </a:rPr>
              <a:t>ö</a:t>
            </a:r>
            <a:r>
              <a:rPr lang="en-US" sz="2800" smtClean="0">
                <a:ea typeface="ＭＳ Ｐゴシック" pitchFamily="34" charset="-128"/>
              </a:rPr>
              <a:t>rheads and mot</a:t>
            </a:r>
            <a:r>
              <a:rPr lang="en-US" sz="2800" smtClean="0">
                <a:ea typeface="ＭＳ Ｐゴシック" pitchFamily="34" charset="-128"/>
                <a:cs typeface="Arial" pitchFamily="34" charset="0"/>
              </a:rPr>
              <a:t>ö</a:t>
            </a:r>
            <a:r>
              <a:rPr lang="en-US" sz="2800" smtClean="0">
                <a:ea typeface="ＭＳ Ｐゴシック" pitchFamily="34" charset="-128"/>
              </a:rPr>
              <a:t>rtails of myosin II: involved in muscle contraction and non-muscle motility</a:t>
            </a:r>
          </a:p>
        </p:txBody>
      </p:sp>
      <p:sp>
        <p:nvSpPr>
          <p:cNvPr id="263171" name="Rectangle 3"/>
          <p:cNvSpPr>
            <a:spLocks noGrp="1" noChangeArrowheads="1"/>
          </p:cNvSpPr>
          <p:nvPr>
            <p:ph type="body" idx="1"/>
          </p:nvPr>
        </p:nvSpPr>
        <p:spPr>
          <a:xfrm>
            <a:off x="381000" y="4618038"/>
            <a:ext cx="8229600" cy="2163762"/>
          </a:xfrm>
        </p:spPr>
        <p:txBody>
          <a:bodyPr>
            <a:normAutofit/>
          </a:bodyPr>
          <a:lstStyle/>
          <a:p>
            <a:pPr eaLnBrk="1" hangingPunct="1">
              <a:lnSpc>
                <a:spcPct val="80000"/>
              </a:lnSpc>
            </a:pPr>
            <a:r>
              <a:rPr lang="en-US" sz="1800" dirty="0" smtClean="0">
                <a:ea typeface="ＭＳ Ｐゴシック" pitchFamily="34" charset="-128"/>
              </a:rPr>
              <a:t>All </a:t>
            </a:r>
            <a:r>
              <a:rPr lang="en-US" sz="1800" dirty="0" err="1" smtClean="0">
                <a:ea typeface="ＭＳ Ｐゴシック" pitchFamily="34" charset="-128"/>
              </a:rPr>
              <a:t>myosins</a:t>
            </a:r>
            <a:r>
              <a:rPr lang="en-US" sz="1800" dirty="0" smtClean="0">
                <a:ea typeface="ＭＳ Ｐゴシック" pitchFamily="34" charset="-128"/>
              </a:rPr>
              <a:t> share characteristic motor (head) domain</a:t>
            </a:r>
          </a:p>
          <a:p>
            <a:pPr lvl="1" eaLnBrk="1" hangingPunct="1">
              <a:lnSpc>
                <a:spcPct val="80000"/>
              </a:lnSpc>
            </a:pPr>
            <a:r>
              <a:rPr lang="en-US" sz="1400" dirty="0" smtClean="0">
                <a:ea typeface="ＭＳ Ｐゴシック" pitchFamily="34" charset="-128"/>
              </a:rPr>
              <a:t>Has a site that binds the </a:t>
            </a:r>
            <a:r>
              <a:rPr lang="en-US" sz="1400" dirty="0" err="1" smtClean="0">
                <a:ea typeface="ＭＳ Ｐゴシック" pitchFamily="34" charset="-128"/>
              </a:rPr>
              <a:t>actin</a:t>
            </a:r>
            <a:r>
              <a:rPr lang="en-US" sz="1400" dirty="0" smtClean="0">
                <a:ea typeface="ＭＳ Ｐゴシック" pitchFamily="34" charset="-128"/>
              </a:rPr>
              <a:t> filament &amp; one that binds &amp; hydrolyzes ATP to drive the myosin motor</a:t>
            </a:r>
          </a:p>
          <a:p>
            <a:pPr eaLnBrk="1" hangingPunct="1">
              <a:lnSpc>
                <a:spcPct val="80000"/>
              </a:lnSpc>
            </a:pPr>
            <a:r>
              <a:rPr lang="en-US" sz="1800" dirty="0" smtClean="0">
                <a:ea typeface="ＭＳ Ｐゴシック" pitchFamily="34" charset="-128"/>
              </a:rPr>
              <a:t>Tail domains are highly divergent between </a:t>
            </a:r>
            <a:r>
              <a:rPr lang="en-US" sz="1800" dirty="0" err="1" smtClean="0">
                <a:ea typeface="ＭＳ Ｐゴシック" pitchFamily="34" charset="-128"/>
              </a:rPr>
              <a:t>myosins</a:t>
            </a:r>
            <a:endParaRPr lang="en-US" sz="1800" dirty="0" smtClean="0">
              <a:ea typeface="ＭＳ Ｐゴシック" pitchFamily="34" charset="-128"/>
            </a:endParaRPr>
          </a:p>
          <a:p>
            <a:pPr eaLnBrk="1" hangingPunct="1">
              <a:lnSpc>
                <a:spcPct val="80000"/>
              </a:lnSpc>
            </a:pPr>
            <a:r>
              <a:rPr lang="en-US" sz="1800" dirty="0" err="1" smtClean="0">
                <a:ea typeface="ＭＳ Ｐゴシック" pitchFamily="34" charset="-128"/>
              </a:rPr>
              <a:t>Myosins</a:t>
            </a:r>
            <a:r>
              <a:rPr lang="en-US" sz="1800" dirty="0" smtClean="0">
                <a:ea typeface="ＭＳ Ｐゴシック" pitchFamily="34" charset="-128"/>
              </a:rPr>
              <a:t> also contain a variety of low molecular weight (light) chains</a:t>
            </a:r>
          </a:p>
          <a:p>
            <a:pPr eaLnBrk="1" hangingPunct="1">
              <a:lnSpc>
                <a:spcPct val="80000"/>
              </a:lnSpc>
            </a:pPr>
            <a:r>
              <a:rPr lang="en-US" sz="1800" dirty="0" smtClean="0">
                <a:ea typeface="ＭＳ Ｐゴシック" pitchFamily="34" charset="-128"/>
              </a:rPr>
              <a:t>Humans have ~40 different </a:t>
            </a:r>
            <a:r>
              <a:rPr lang="en-US" sz="1800" dirty="0" err="1" smtClean="0">
                <a:ea typeface="ＭＳ Ｐゴシック" pitchFamily="34" charset="-128"/>
              </a:rPr>
              <a:t>myosins</a:t>
            </a:r>
            <a:r>
              <a:rPr lang="en-US" sz="1800" dirty="0" smtClean="0">
                <a:ea typeface="ＭＳ Ｐゴシック" pitchFamily="34" charset="-128"/>
              </a:rPr>
              <a:t>, each presumed to have its own specialized functions</a:t>
            </a:r>
            <a:endParaRPr lang="en-US" sz="2000" dirty="0" smtClean="0">
              <a:ea typeface="ＭＳ Ｐゴシック" pitchFamily="34" charset="-128"/>
            </a:endParaRPr>
          </a:p>
          <a:p>
            <a:pPr eaLnBrk="1" hangingPunct="1">
              <a:lnSpc>
                <a:spcPct val="80000"/>
              </a:lnSpc>
            </a:pPr>
            <a:r>
              <a:rPr lang="en-US" sz="2000" dirty="0" smtClean="0">
                <a:ea typeface="ＭＳ Ｐゴシック" pitchFamily="34" charset="-128"/>
              </a:rPr>
              <a:t>Myosin II is the </a:t>
            </a:r>
            <a:r>
              <a:rPr lang="ja-JP" altLang="en-US" sz="2000" smtClean="0">
                <a:ea typeface="ＭＳ Ｐゴシック" pitchFamily="34" charset="-128"/>
              </a:rPr>
              <a:t>“</a:t>
            </a:r>
            <a:r>
              <a:rPr lang="en-US" altLang="ja-JP" sz="2000" dirty="0" smtClean="0">
                <a:ea typeface="ＭＳ Ｐゴシック" pitchFamily="34" charset="-128"/>
              </a:rPr>
              <a:t>conventional</a:t>
            </a:r>
            <a:r>
              <a:rPr lang="ja-JP" altLang="en-US" sz="2000" smtClean="0">
                <a:ea typeface="ＭＳ Ｐゴシック" pitchFamily="34" charset="-128"/>
              </a:rPr>
              <a:t>”</a:t>
            </a:r>
            <a:r>
              <a:rPr lang="en-US" altLang="ja-JP" sz="2000" dirty="0" smtClean="0">
                <a:ea typeface="ＭＳ Ｐゴシック" pitchFamily="34" charset="-128"/>
              </a:rPr>
              <a:t> myosin</a:t>
            </a:r>
            <a:endParaRPr lang="en-US" sz="2000" dirty="0" smtClean="0">
              <a:ea typeface="ＭＳ Ｐゴシック" pitchFamily="34" charset="-128"/>
            </a:endParaRPr>
          </a:p>
        </p:txBody>
      </p:sp>
      <p:pic>
        <p:nvPicPr>
          <p:cNvPr id="37891" name="Picture 6"/>
          <p:cNvPicPr>
            <a:picLocks noChangeAspect="1" noChangeArrowheads="1"/>
          </p:cNvPicPr>
          <p:nvPr/>
        </p:nvPicPr>
        <p:blipFill>
          <a:blip r:embed="rId3" cstate="print"/>
          <a:srcRect/>
          <a:stretch>
            <a:fillRect/>
          </a:stretch>
        </p:blipFill>
        <p:spPr bwMode="auto">
          <a:xfrm>
            <a:off x="2286000" y="1068388"/>
            <a:ext cx="4433888" cy="3427412"/>
          </a:xfrm>
          <a:prstGeom prst="rect">
            <a:avLst/>
          </a:prstGeom>
          <a:noFill/>
          <a:ln w="9525">
            <a:noFill/>
            <a:miter lim="800000"/>
            <a:headEnd/>
            <a:tailEnd/>
          </a:ln>
        </p:spPr>
      </p:pic>
    </p:spTree>
    <p:extLst>
      <p:ext uri="{BB962C8B-B14F-4D97-AF65-F5344CB8AC3E}">
        <p14:creationId xmlns:p14="http://schemas.microsoft.com/office/powerpoint/2010/main" val="36806678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31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317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3171">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3171">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317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31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1"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76200"/>
            <a:ext cx="8229600" cy="563563"/>
          </a:xfrm>
        </p:spPr>
        <p:txBody>
          <a:bodyPr/>
          <a:lstStyle/>
          <a:p>
            <a:pPr eaLnBrk="1" hangingPunct="1">
              <a:defRPr/>
            </a:pPr>
            <a:r>
              <a:rPr lang="en-US" sz="3200">
                <a:cs typeface="+mj-cs"/>
              </a:rPr>
              <a:t>In vitro actin-myosin motility assay</a:t>
            </a:r>
          </a:p>
        </p:txBody>
      </p:sp>
      <p:sp>
        <p:nvSpPr>
          <p:cNvPr id="326659" name="Rectangle 3"/>
          <p:cNvSpPr>
            <a:spLocks noGrp="1" noChangeArrowheads="1"/>
          </p:cNvSpPr>
          <p:nvPr>
            <p:ph type="body" idx="1"/>
          </p:nvPr>
        </p:nvSpPr>
        <p:spPr>
          <a:xfrm>
            <a:off x="4419600" y="914400"/>
            <a:ext cx="4572000" cy="2743200"/>
          </a:xfrm>
        </p:spPr>
        <p:txBody>
          <a:bodyPr/>
          <a:lstStyle/>
          <a:p>
            <a:pPr eaLnBrk="1" hangingPunct="1">
              <a:lnSpc>
                <a:spcPct val="80000"/>
              </a:lnSpc>
              <a:defRPr/>
            </a:pPr>
            <a:r>
              <a:rPr lang="en-US" sz="2000">
                <a:cs typeface="+mn-cs"/>
              </a:rPr>
              <a:t>Immobilize isolated myosin heads (S1 fragments) on glass cover slip and incubate with actin and ATP</a:t>
            </a:r>
          </a:p>
          <a:p>
            <a:pPr eaLnBrk="1" hangingPunct="1">
              <a:lnSpc>
                <a:spcPct val="80000"/>
              </a:lnSpc>
              <a:defRPr/>
            </a:pPr>
            <a:r>
              <a:rPr lang="en-US" sz="2000">
                <a:cs typeface="+mn-cs"/>
              </a:rPr>
              <a:t>Actin moves, so a single head domain has all of the machinery needed for motor activity</a:t>
            </a:r>
          </a:p>
          <a:p>
            <a:pPr eaLnBrk="1" hangingPunct="1">
              <a:lnSpc>
                <a:spcPct val="80000"/>
              </a:lnSpc>
              <a:defRPr/>
            </a:pPr>
            <a:r>
              <a:rPr lang="en-US" sz="2000">
                <a:cs typeface="+mn-cs"/>
              </a:rPr>
              <a:t>The fibrous tail portion of myosin plays a structural role, allowing the protein to form filaments</a:t>
            </a:r>
          </a:p>
        </p:txBody>
      </p:sp>
      <p:pic>
        <p:nvPicPr>
          <p:cNvPr id="39939" name="Picture 4"/>
          <p:cNvPicPr>
            <a:picLocks noChangeAspect="1" noChangeArrowheads="1"/>
          </p:cNvPicPr>
          <p:nvPr/>
        </p:nvPicPr>
        <p:blipFill>
          <a:blip r:embed="rId3" cstate="print"/>
          <a:srcRect/>
          <a:stretch>
            <a:fillRect/>
          </a:stretch>
        </p:blipFill>
        <p:spPr bwMode="auto">
          <a:xfrm>
            <a:off x="84138" y="835025"/>
            <a:ext cx="4259262" cy="1984375"/>
          </a:xfrm>
          <a:prstGeom prst="rect">
            <a:avLst/>
          </a:prstGeom>
          <a:noFill/>
          <a:ln w="9525">
            <a:noFill/>
            <a:miter lim="800000"/>
            <a:headEnd/>
            <a:tailEnd/>
          </a:ln>
        </p:spPr>
      </p:pic>
      <p:pic>
        <p:nvPicPr>
          <p:cNvPr id="39940" name="Picture 5"/>
          <p:cNvPicPr>
            <a:picLocks noChangeAspect="1" noChangeArrowheads="1"/>
          </p:cNvPicPr>
          <p:nvPr/>
        </p:nvPicPr>
        <p:blipFill>
          <a:blip r:embed="rId4" cstate="print"/>
          <a:srcRect/>
          <a:stretch>
            <a:fillRect/>
          </a:stretch>
        </p:blipFill>
        <p:spPr bwMode="auto">
          <a:xfrm>
            <a:off x="533400" y="3124200"/>
            <a:ext cx="2578100" cy="3127375"/>
          </a:xfrm>
          <a:prstGeom prst="rect">
            <a:avLst/>
          </a:prstGeom>
          <a:noFill/>
          <a:ln w="9525">
            <a:noFill/>
            <a:miter lim="800000"/>
            <a:headEnd/>
            <a:tailEnd/>
          </a:ln>
        </p:spPr>
      </p:pic>
      <p:sp>
        <p:nvSpPr>
          <p:cNvPr id="39941" name="Text Box 6"/>
          <p:cNvSpPr txBox="1">
            <a:spLocks noChangeArrowheads="1"/>
          </p:cNvSpPr>
          <p:nvPr/>
        </p:nvSpPr>
        <p:spPr bwMode="auto">
          <a:xfrm>
            <a:off x="5334000" y="5943600"/>
            <a:ext cx="2971800" cy="366713"/>
          </a:xfrm>
          <a:prstGeom prst="rect">
            <a:avLst/>
          </a:prstGeom>
          <a:noFill/>
          <a:ln w="9525">
            <a:noFill/>
            <a:miter lim="800000"/>
            <a:headEnd/>
            <a:tailEnd/>
          </a:ln>
        </p:spPr>
        <p:txBody>
          <a:bodyPr>
            <a:spAutoFit/>
          </a:bodyPr>
          <a:lstStyle/>
          <a:p>
            <a:pPr>
              <a:spcBef>
                <a:spcPct val="50000"/>
              </a:spcBef>
            </a:pPr>
            <a:endParaRPr lang="en-US"/>
          </a:p>
        </p:txBody>
      </p:sp>
    </p:spTree>
    <p:extLst>
      <p:ext uri="{BB962C8B-B14F-4D97-AF65-F5344CB8AC3E}">
        <p14:creationId xmlns:p14="http://schemas.microsoft.com/office/powerpoint/2010/main" val="1626066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66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66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66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noChangeArrowheads="1"/>
          </p:cNvPicPr>
          <p:nvPr/>
        </p:nvPicPr>
        <p:blipFill>
          <a:blip r:embed="rId2" cstate="print"/>
          <a:srcRect/>
          <a:stretch>
            <a:fillRect/>
          </a:stretch>
        </p:blipFill>
        <p:spPr bwMode="auto">
          <a:xfrm>
            <a:off x="533400" y="1301750"/>
            <a:ext cx="3227388" cy="5099050"/>
          </a:xfrm>
          <a:prstGeom prst="rect">
            <a:avLst/>
          </a:prstGeom>
          <a:noFill/>
          <a:ln w="9525">
            <a:noFill/>
            <a:miter lim="800000"/>
            <a:headEnd/>
            <a:tailEnd/>
          </a:ln>
        </p:spPr>
      </p:pic>
      <p:sp>
        <p:nvSpPr>
          <p:cNvPr id="47106" name="Text Box 3"/>
          <p:cNvSpPr txBox="1">
            <a:spLocks noChangeArrowheads="1"/>
          </p:cNvSpPr>
          <p:nvPr/>
        </p:nvSpPr>
        <p:spPr bwMode="auto">
          <a:xfrm>
            <a:off x="234950" y="76200"/>
            <a:ext cx="8680450" cy="946150"/>
          </a:xfrm>
          <a:prstGeom prst="rect">
            <a:avLst/>
          </a:prstGeom>
          <a:noFill/>
          <a:ln w="9525">
            <a:noFill/>
            <a:miter lim="800000"/>
            <a:headEnd/>
            <a:tailEnd/>
          </a:ln>
        </p:spPr>
        <p:txBody>
          <a:bodyPr wrap="none">
            <a:spAutoFit/>
          </a:bodyPr>
          <a:lstStyle/>
          <a:p>
            <a:pPr algn="ctr" eaLnBrk="0" hangingPunct="0"/>
            <a:r>
              <a:rPr lang="en-US" sz="2800">
                <a:solidFill>
                  <a:schemeClr val="accent2"/>
                </a:solidFill>
              </a:rPr>
              <a:t>Myosin molecules spontaneously aggregate with tails </a:t>
            </a:r>
          </a:p>
          <a:p>
            <a:pPr algn="ctr" eaLnBrk="0" hangingPunct="0"/>
            <a:r>
              <a:rPr lang="en-US" sz="2800">
                <a:solidFill>
                  <a:schemeClr val="accent2"/>
                </a:solidFill>
              </a:rPr>
              <a:t>overlapping and heads pointing outward</a:t>
            </a:r>
          </a:p>
        </p:txBody>
      </p:sp>
      <p:pic>
        <p:nvPicPr>
          <p:cNvPr id="47107" name="Picture 4"/>
          <p:cNvPicPr>
            <a:picLocks noChangeAspect="1" noChangeArrowheads="1"/>
          </p:cNvPicPr>
          <p:nvPr/>
        </p:nvPicPr>
        <p:blipFill>
          <a:blip r:embed="rId3" cstate="print"/>
          <a:srcRect/>
          <a:stretch>
            <a:fillRect/>
          </a:stretch>
        </p:blipFill>
        <p:spPr bwMode="auto">
          <a:xfrm>
            <a:off x="4646613" y="1417638"/>
            <a:ext cx="4040187" cy="3992562"/>
          </a:xfrm>
          <a:prstGeom prst="rect">
            <a:avLst/>
          </a:prstGeom>
          <a:noFill/>
          <a:ln w="9525">
            <a:noFill/>
            <a:miter lim="800000"/>
            <a:headEnd/>
            <a:tailEnd/>
          </a:ln>
        </p:spPr>
      </p:pic>
      <p:sp>
        <p:nvSpPr>
          <p:cNvPr id="47108" name="Text Box 5"/>
          <p:cNvSpPr txBox="1">
            <a:spLocks noChangeArrowheads="1"/>
          </p:cNvSpPr>
          <p:nvPr/>
        </p:nvSpPr>
        <p:spPr bwMode="auto">
          <a:xfrm>
            <a:off x="4648200" y="5378450"/>
            <a:ext cx="4162425" cy="641350"/>
          </a:xfrm>
          <a:prstGeom prst="rect">
            <a:avLst/>
          </a:prstGeom>
          <a:noFill/>
          <a:ln w="9525">
            <a:noFill/>
            <a:miter lim="800000"/>
            <a:headEnd/>
            <a:tailEnd/>
          </a:ln>
        </p:spPr>
        <p:txBody>
          <a:bodyPr wrap="none">
            <a:spAutoFit/>
          </a:bodyPr>
          <a:lstStyle/>
          <a:p>
            <a:pPr eaLnBrk="0" hangingPunct="0"/>
            <a:r>
              <a:rPr lang="en-US">
                <a:latin typeface="Times" charset="0"/>
              </a:rPr>
              <a:t>Thick filaments with heads extending away</a:t>
            </a:r>
          </a:p>
          <a:p>
            <a:pPr eaLnBrk="0" hangingPunct="0"/>
            <a:endParaRPr lang="en-US">
              <a:latin typeface="Times" charset="0"/>
            </a:endParaRPr>
          </a:p>
        </p:txBody>
      </p:sp>
      <p:sp>
        <p:nvSpPr>
          <p:cNvPr id="2" name="TextBox 1"/>
          <p:cNvSpPr txBox="1"/>
          <p:nvPr/>
        </p:nvSpPr>
        <p:spPr>
          <a:xfrm>
            <a:off x="4329953" y="6158753"/>
            <a:ext cx="2971800" cy="369332"/>
          </a:xfrm>
          <a:prstGeom prst="rect">
            <a:avLst/>
          </a:prstGeom>
          <a:noFill/>
        </p:spPr>
        <p:txBody>
          <a:bodyPr wrap="square" rtlCol="0">
            <a:spAutoFit/>
          </a:bodyPr>
          <a:lstStyle/>
          <a:p>
            <a:r>
              <a:rPr lang="en-US" dirty="0" smtClean="0"/>
              <a:t>Thin filaments</a:t>
            </a:r>
            <a:endParaRPr lang="en-US" dirty="0"/>
          </a:p>
        </p:txBody>
      </p:sp>
    </p:spTree>
    <p:extLst>
      <p:ext uri="{BB962C8B-B14F-4D97-AF65-F5344CB8AC3E}">
        <p14:creationId xmlns:p14="http://schemas.microsoft.com/office/powerpoint/2010/main" val="6991963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314" name="Picture 2"/>
          <p:cNvPicPr>
            <a:picLocks noChangeAspect="1" noChangeArrowheads="1"/>
          </p:cNvPicPr>
          <p:nvPr/>
        </p:nvPicPr>
        <p:blipFill>
          <a:blip r:embed="rId3" cstate="print"/>
          <a:srcRect t="55011"/>
          <a:stretch>
            <a:fillRect/>
          </a:stretch>
        </p:blipFill>
        <p:spPr bwMode="auto">
          <a:xfrm>
            <a:off x="228600" y="4114800"/>
            <a:ext cx="3511550" cy="2743200"/>
          </a:xfrm>
          <a:prstGeom prst="rect">
            <a:avLst/>
          </a:prstGeom>
          <a:noFill/>
          <a:ln w="9525">
            <a:noFill/>
            <a:miter lim="800000"/>
            <a:headEnd/>
            <a:tailEnd/>
          </a:ln>
        </p:spPr>
      </p:pic>
      <p:sp>
        <p:nvSpPr>
          <p:cNvPr id="41986" name="Text Box 3"/>
          <p:cNvSpPr txBox="1">
            <a:spLocks noChangeArrowheads="1"/>
          </p:cNvSpPr>
          <p:nvPr/>
        </p:nvSpPr>
        <p:spPr bwMode="auto">
          <a:xfrm>
            <a:off x="1163638" y="76200"/>
            <a:ext cx="6837362" cy="519113"/>
          </a:xfrm>
          <a:prstGeom prst="rect">
            <a:avLst/>
          </a:prstGeom>
          <a:noFill/>
          <a:ln w="9525">
            <a:noFill/>
            <a:miter lim="800000"/>
            <a:headEnd/>
            <a:tailEnd/>
          </a:ln>
        </p:spPr>
        <p:txBody>
          <a:bodyPr wrap="none">
            <a:spAutoFit/>
          </a:bodyPr>
          <a:lstStyle/>
          <a:p>
            <a:pPr eaLnBrk="0" hangingPunct="0"/>
            <a:r>
              <a:rPr lang="en-US" sz="2800">
                <a:solidFill>
                  <a:schemeClr val="accent2"/>
                </a:solidFill>
              </a:rPr>
              <a:t>Organization of vertebrate skeletal muscle</a:t>
            </a:r>
          </a:p>
        </p:txBody>
      </p:sp>
      <p:pic>
        <p:nvPicPr>
          <p:cNvPr id="41987" name="Picture 4"/>
          <p:cNvPicPr>
            <a:picLocks noChangeAspect="1" noChangeArrowheads="1"/>
          </p:cNvPicPr>
          <p:nvPr/>
        </p:nvPicPr>
        <p:blipFill>
          <a:blip r:embed="rId3" cstate="print"/>
          <a:srcRect b="45015"/>
          <a:stretch>
            <a:fillRect/>
          </a:stretch>
        </p:blipFill>
        <p:spPr bwMode="auto">
          <a:xfrm>
            <a:off x="152400" y="685800"/>
            <a:ext cx="3511550" cy="3352800"/>
          </a:xfrm>
          <a:prstGeom prst="rect">
            <a:avLst/>
          </a:prstGeom>
          <a:noFill/>
          <a:ln w="9525">
            <a:noFill/>
            <a:miter lim="800000"/>
            <a:headEnd/>
            <a:tailEnd/>
          </a:ln>
        </p:spPr>
      </p:pic>
      <p:sp>
        <p:nvSpPr>
          <p:cNvPr id="267267" name="Rectangle 3"/>
          <p:cNvSpPr>
            <a:spLocks noChangeArrowheads="1"/>
          </p:cNvSpPr>
          <p:nvPr/>
        </p:nvSpPr>
        <p:spPr bwMode="auto">
          <a:xfrm>
            <a:off x="3581400" y="609600"/>
            <a:ext cx="5562600"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80000"/>
              </a:lnSpc>
              <a:spcBef>
                <a:spcPct val="20000"/>
              </a:spcBef>
              <a:buFontTx/>
              <a:buChar char="•"/>
            </a:pPr>
            <a:r>
              <a:rPr lang="en-US" sz="2000" dirty="0"/>
              <a:t>C</a:t>
            </a:r>
            <a:r>
              <a:rPr lang="en-US" sz="2000" dirty="0" smtClean="0"/>
              <a:t>ylindrical </a:t>
            </a:r>
            <a:r>
              <a:rPr lang="en-US" sz="2000" dirty="0"/>
              <a:t>cell; 10 - 100 µm thick; up to 40 mm long</a:t>
            </a:r>
          </a:p>
          <a:p>
            <a:pPr marL="342900" indent="-342900">
              <a:lnSpc>
                <a:spcPct val="80000"/>
              </a:lnSpc>
              <a:spcBef>
                <a:spcPct val="20000"/>
              </a:spcBef>
              <a:buFontTx/>
              <a:buChar char="•"/>
            </a:pPr>
            <a:r>
              <a:rPr lang="en-US" sz="2000" dirty="0"/>
              <a:t>Skeletal muscle cells are </a:t>
            </a:r>
            <a:r>
              <a:rPr lang="en-US" sz="2000" b="1" dirty="0"/>
              <a:t>multinucleate </a:t>
            </a:r>
            <a:r>
              <a:rPr lang="en-US" sz="2000" dirty="0" smtClean="0"/>
              <a:t>(up </a:t>
            </a:r>
            <a:r>
              <a:rPr lang="en-US" sz="2000" dirty="0"/>
              <a:t>to hundreds of nuclei), </a:t>
            </a:r>
          </a:p>
          <a:p>
            <a:pPr marL="342900" indent="-342900">
              <a:lnSpc>
                <a:spcPct val="80000"/>
              </a:lnSpc>
              <a:spcBef>
                <a:spcPct val="20000"/>
              </a:spcBef>
              <a:buFontTx/>
              <a:buChar char="•"/>
            </a:pPr>
            <a:r>
              <a:rPr lang="en-US" sz="2000" dirty="0"/>
              <a:t>Because of their properties, these cells are more appropriately called </a:t>
            </a:r>
            <a:r>
              <a:rPr lang="en-US" sz="2000" b="1" dirty="0"/>
              <a:t>muscle fibers</a:t>
            </a:r>
          </a:p>
          <a:p>
            <a:pPr marL="342900" indent="-342900">
              <a:lnSpc>
                <a:spcPct val="80000"/>
              </a:lnSpc>
              <a:spcBef>
                <a:spcPct val="20000"/>
              </a:spcBef>
              <a:buFontTx/>
              <a:buChar char="•"/>
            </a:pPr>
            <a:r>
              <a:rPr lang="en-US" sz="2000" dirty="0"/>
              <a:t>Muscle fiber is a cable made up of hundreds of thinner, cylindrical strands (</a:t>
            </a:r>
            <a:r>
              <a:rPr lang="en-US" sz="2000" b="1" dirty="0"/>
              <a:t>myofibrils</a:t>
            </a:r>
            <a:r>
              <a:rPr lang="en-US" sz="2000" dirty="0"/>
              <a:t>); seen in longitudinal section</a:t>
            </a:r>
          </a:p>
          <a:p>
            <a:pPr marL="342900" indent="-342900">
              <a:lnSpc>
                <a:spcPct val="80000"/>
              </a:lnSpc>
              <a:spcBef>
                <a:spcPct val="20000"/>
              </a:spcBef>
              <a:buFontTx/>
              <a:buChar char="•"/>
            </a:pPr>
            <a:r>
              <a:rPr lang="en-US" sz="2000" dirty="0"/>
              <a:t>Each myofibril is made up of a repeating linear array of contractile units (</a:t>
            </a:r>
            <a:r>
              <a:rPr lang="en-US" sz="2000" b="1" dirty="0" err="1"/>
              <a:t>sarcomeres</a:t>
            </a:r>
            <a:r>
              <a:rPr lang="en-US" sz="2000" dirty="0"/>
              <a:t>) </a:t>
            </a:r>
          </a:p>
          <a:p>
            <a:pPr marL="342900" indent="-342900">
              <a:lnSpc>
                <a:spcPct val="80000"/>
              </a:lnSpc>
              <a:spcBef>
                <a:spcPct val="20000"/>
              </a:spcBef>
              <a:buFontTx/>
              <a:buChar char="•"/>
            </a:pPr>
            <a:r>
              <a:rPr lang="en-US" sz="2000" dirty="0"/>
              <a:t>Each </a:t>
            </a:r>
            <a:r>
              <a:rPr lang="en-US" sz="2000" dirty="0" err="1"/>
              <a:t>sarcomere</a:t>
            </a:r>
            <a:r>
              <a:rPr lang="en-US" sz="2000" dirty="0"/>
              <a:t>, in turn, has characteristic banding pattern that gives muscle fiber a striated appearance, hence the name of this muscle type</a:t>
            </a:r>
          </a:p>
        </p:txBody>
      </p:sp>
      <p:pic>
        <p:nvPicPr>
          <p:cNvPr id="6" name="Picture 4" descr="figure 9-55b"/>
          <p:cNvPicPr>
            <a:picLocks noChangeAspect="1" noChangeArrowheads="1"/>
          </p:cNvPicPr>
          <p:nvPr/>
        </p:nvPicPr>
        <p:blipFill>
          <a:blip r:embed="rId4" cstate="print"/>
          <a:srcRect/>
          <a:stretch>
            <a:fillRect/>
          </a:stretch>
        </p:blipFill>
        <p:spPr bwMode="auto">
          <a:xfrm>
            <a:off x="5943600" y="4693599"/>
            <a:ext cx="1371600" cy="2012001"/>
          </a:xfrm>
          <a:prstGeom prst="rect">
            <a:avLst/>
          </a:prstGeom>
          <a:noFill/>
          <a:ln w="9525">
            <a:noFill/>
            <a:miter lim="800000"/>
            <a:headEnd/>
            <a:tailEnd/>
          </a:ln>
        </p:spPr>
      </p:pic>
    </p:spTree>
    <p:extLst>
      <p:ext uri="{BB962C8B-B14F-4D97-AF65-F5344CB8AC3E}">
        <p14:creationId xmlns:p14="http://schemas.microsoft.com/office/powerpoint/2010/main" val="533529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93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726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7267">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7267">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7267">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7267">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726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2"/>
          <p:cNvSpPr txBox="1">
            <a:spLocks noChangeArrowheads="1"/>
          </p:cNvSpPr>
          <p:nvPr/>
        </p:nvSpPr>
        <p:spPr bwMode="auto">
          <a:xfrm>
            <a:off x="3048000" y="14288"/>
            <a:ext cx="2935288" cy="519112"/>
          </a:xfrm>
          <a:prstGeom prst="rect">
            <a:avLst/>
          </a:prstGeom>
          <a:noFill/>
          <a:ln w="9525">
            <a:noFill/>
            <a:miter lim="800000"/>
            <a:headEnd/>
            <a:tailEnd/>
          </a:ln>
        </p:spPr>
        <p:txBody>
          <a:bodyPr wrap="none">
            <a:spAutoFit/>
          </a:bodyPr>
          <a:lstStyle/>
          <a:p>
            <a:r>
              <a:rPr lang="en-US" sz="2800"/>
              <a:t>Amazing movers!</a:t>
            </a:r>
          </a:p>
        </p:txBody>
      </p:sp>
      <p:sp>
        <p:nvSpPr>
          <p:cNvPr id="44034" name="Rectangle 3"/>
          <p:cNvSpPr>
            <a:spLocks noChangeArrowheads="1"/>
          </p:cNvSpPr>
          <p:nvPr/>
        </p:nvSpPr>
        <p:spPr bwMode="auto">
          <a:xfrm>
            <a:off x="5392738" y="6613525"/>
            <a:ext cx="3675062" cy="244475"/>
          </a:xfrm>
          <a:prstGeom prst="rect">
            <a:avLst/>
          </a:prstGeom>
          <a:noFill/>
          <a:ln w="9525">
            <a:noFill/>
            <a:miter lim="800000"/>
            <a:headEnd/>
            <a:tailEnd/>
          </a:ln>
        </p:spPr>
        <p:txBody>
          <a:bodyPr wrap="none">
            <a:spAutoFit/>
          </a:bodyPr>
          <a:lstStyle/>
          <a:p>
            <a:r>
              <a:rPr lang="en-US" sz="1000" b="1"/>
              <a:t>http://www.newton.dep.anl.gov/natbltn/200-299/nb215.htm</a:t>
            </a:r>
          </a:p>
        </p:txBody>
      </p:sp>
      <p:sp>
        <p:nvSpPr>
          <p:cNvPr id="94212" name="Text Box 4"/>
          <p:cNvSpPr txBox="1">
            <a:spLocks noChangeArrowheads="1"/>
          </p:cNvSpPr>
          <p:nvPr/>
        </p:nvSpPr>
        <p:spPr bwMode="auto">
          <a:xfrm>
            <a:off x="4763" y="1219200"/>
            <a:ext cx="9444037" cy="5016500"/>
          </a:xfrm>
          <a:prstGeom prst="rect">
            <a:avLst/>
          </a:prstGeom>
          <a:noFill/>
          <a:ln w="9525">
            <a:noFill/>
            <a:miter lim="800000"/>
            <a:headEnd/>
            <a:tailEnd/>
          </a:ln>
        </p:spPr>
        <p:txBody>
          <a:bodyPr>
            <a:spAutoFit/>
          </a:bodyPr>
          <a:lstStyle/>
          <a:p>
            <a:r>
              <a:rPr lang="en-US" sz="2000" b="1" u="sng" dirty="0"/>
              <a:t>Animal</a:t>
            </a:r>
            <a:r>
              <a:rPr lang="en-US" sz="2000" b="1" dirty="0"/>
              <a:t>				</a:t>
            </a:r>
            <a:r>
              <a:rPr lang="en-US" sz="2000" b="1" u="sng" dirty="0"/>
              <a:t>Top Speed</a:t>
            </a:r>
            <a:r>
              <a:rPr lang="en-US" sz="2000" b="1" dirty="0"/>
              <a:t>		</a:t>
            </a:r>
            <a:r>
              <a:rPr lang="en-US" sz="2000" b="1" u="sng" dirty="0"/>
              <a:t>Distance</a:t>
            </a:r>
            <a:endParaRPr lang="en-US" sz="2000" dirty="0"/>
          </a:p>
          <a:p>
            <a:endParaRPr lang="en-US" sz="2000" dirty="0"/>
          </a:p>
          <a:p>
            <a:r>
              <a:rPr lang="en-US" sz="2000" dirty="0"/>
              <a:t>Cheetah and leopard		70mph			short bursts in pursuit</a:t>
            </a:r>
          </a:p>
          <a:p>
            <a:r>
              <a:rPr lang="en-US" sz="2000" dirty="0">
                <a:solidFill>
                  <a:srgbClr val="FF6600"/>
                </a:solidFill>
              </a:rPr>
              <a:t>(80-90% fast twitch muscle, lots of fast </a:t>
            </a:r>
            <a:r>
              <a:rPr lang="en-US" sz="2000" dirty="0" err="1">
                <a:solidFill>
                  <a:srgbClr val="FF6600"/>
                </a:solidFill>
              </a:rPr>
              <a:t>glycolytic</a:t>
            </a:r>
            <a:r>
              <a:rPr lang="en-US" sz="2000" dirty="0">
                <a:solidFill>
                  <a:srgbClr val="FF6600"/>
                </a:solidFill>
              </a:rPr>
              <a:t>)</a:t>
            </a:r>
          </a:p>
          <a:p>
            <a:r>
              <a:rPr lang="en-US" sz="2000" dirty="0"/>
              <a:t>Pronghorn antelope		60mph			for 2 miles</a:t>
            </a:r>
          </a:p>
          <a:p>
            <a:r>
              <a:rPr lang="en-US" sz="2000" dirty="0"/>
              <a:t>				37mph			for 27 miles</a:t>
            </a:r>
          </a:p>
          <a:p>
            <a:endParaRPr lang="en-US" sz="2000" dirty="0"/>
          </a:p>
          <a:p>
            <a:r>
              <a:rPr lang="en-US" sz="2000" dirty="0"/>
              <a:t>Lion				50mph			short distances</a:t>
            </a:r>
          </a:p>
          <a:p>
            <a:endParaRPr lang="en-US" sz="2000" dirty="0"/>
          </a:p>
          <a:p>
            <a:r>
              <a:rPr lang="en-US" sz="2000" dirty="0"/>
              <a:t>Greyhounds			35-40mph</a:t>
            </a:r>
          </a:p>
          <a:p>
            <a:endParaRPr lang="en-US" sz="2000" dirty="0"/>
          </a:p>
          <a:p>
            <a:r>
              <a:rPr lang="en-US" sz="2000" dirty="0"/>
              <a:t>Hummingbird			55mph</a:t>
            </a:r>
          </a:p>
          <a:p>
            <a:r>
              <a:rPr lang="en-US" sz="2000" dirty="0">
                <a:solidFill>
                  <a:srgbClr val="FF6600"/>
                </a:solidFill>
              </a:rPr>
              <a:t>(flight muscles exclusively FOG - mitochondrial specializations :  cluster densely near capillaries and have more </a:t>
            </a:r>
            <a:r>
              <a:rPr lang="en-US" sz="2000" dirty="0" err="1">
                <a:solidFill>
                  <a:srgbClr val="FF6600"/>
                </a:solidFill>
              </a:rPr>
              <a:t>cristae</a:t>
            </a:r>
            <a:r>
              <a:rPr lang="en-US" sz="2000" dirty="0">
                <a:solidFill>
                  <a:srgbClr val="FF6600"/>
                </a:solidFill>
              </a:rPr>
              <a:t>!)</a:t>
            </a:r>
          </a:p>
          <a:p>
            <a:r>
              <a:rPr lang="en-US" sz="2000" dirty="0"/>
              <a:t>Arctic tern						22,000 miles in 20 wks</a:t>
            </a:r>
          </a:p>
          <a:p>
            <a:r>
              <a:rPr lang="en-US" sz="2000" dirty="0">
                <a:solidFill>
                  <a:srgbClr val="FF6600"/>
                </a:solidFill>
              </a:rPr>
              <a:t>(flight muscles almost exclusively FOG)</a:t>
            </a:r>
          </a:p>
        </p:txBody>
      </p:sp>
    </p:spTree>
    <p:extLst>
      <p:ext uri="{BB962C8B-B14F-4D97-AF65-F5344CB8AC3E}">
        <p14:creationId xmlns:p14="http://schemas.microsoft.com/office/powerpoint/2010/main" val="2213797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2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212">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4212">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421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21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212">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212">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4212">
                                            <p:txEl>
                                              <p:pRg st="11" end="11"/>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4212">
                                            <p:txEl>
                                              <p:pRg st="12" end="12"/>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4212">
                                            <p:txEl>
                                              <p:pRg st="13" end="13"/>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421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7499" y="253615"/>
            <a:ext cx="7886700" cy="1087156"/>
          </a:xfrm>
        </p:spPr>
        <p:txBody>
          <a:bodyPr/>
          <a:lstStyle/>
          <a:p>
            <a:pPr algn="ctr"/>
            <a:r>
              <a:rPr lang="en-US" dirty="0" smtClean="0"/>
              <a:t>FYI (Muscle Fiber Types)</a:t>
            </a:r>
            <a:endParaRPr lang="en-US" dirty="0"/>
          </a:p>
        </p:txBody>
      </p:sp>
      <p:graphicFrame>
        <p:nvGraphicFramePr>
          <p:cNvPr id="5" name="Content Placeholder 4"/>
          <p:cNvGraphicFramePr>
            <a:graphicFrameLocks noGrp="1"/>
          </p:cNvGraphicFramePr>
          <p:nvPr>
            <p:ph idx="1"/>
            <p:extLst/>
          </p:nvPr>
        </p:nvGraphicFramePr>
        <p:xfrm>
          <a:off x="1237128" y="1226108"/>
          <a:ext cx="6766560" cy="4810170"/>
        </p:xfrm>
        <a:graphic>
          <a:graphicData uri="http://schemas.openxmlformats.org/drawingml/2006/table">
            <a:tbl>
              <a:tblPr/>
              <a:tblGrid>
                <a:gridCol w="1691640"/>
                <a:gridCol w="1691640"/>
                <a:gridCol w="1691640"/>
                <a:gridCol w="1691640"/>
              </a:tblGrid>
              <a:tr h="138840">
                <a:tc>
                  <a:txBody>
                    <a:bodyPr/>
                    <a:lstStyle/>
                    <a:p>
                      <a:pPr algn="ctr"/>
                      <a:r>
                        <a:rPr lang="en-US" sz="1500" dirty="0"/>
                        <a:t> </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dirty="0"/>
                        <a:t>Slow-oxidative</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a:t>Fast-oxidative</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a:t>Fast-glycolytic</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r>
              <a:tr h="353997">
                <a:tc>
                  <a:txBody>
                    <a:bodyPr/>
                    <a:lstStyle/>
                    <a:p>
                      <a:pPr algn="ctr"/>
                      <a:r>
                        <a:rPr lang="en-US" sz="1500" dirty="0">
                          <a:solidFill>
                            <a:srgbClr val="8B0000"/>
                          </a:solidFill>
                          <a:effectLst/>
                        </a:rPr>
                        <a:t>mitochondria</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dirty="0">
                          <a:solidFill>
                            <a:srgbClr val="8B0000"/>
                          </a:solidFill>
                          <a:effectLst/>
                        </a:rPr>
                        <a:t>many</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dirty="0">
                          <a:solidFill>
                            <a:srgbClr val="8B0000"/>
                          </a:solidFill>
                          <a:effectLst/>
                        </a:rPr>
                        <a:t>many</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a:solidFill>
                            <a:srgbClr val="8B0000"/>
                          </a:solidFill>
                          <a:effectLst/>
                        </a:rPr>
                        <a:t>few</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r>
              <a:tr h="353997">
                <a:tc>
                  <a:txBody>
                    <a:bodyPr/>
                    <a:lstStyle/>
                    <a:p>
                      <a:pPr algn="ctr"/>
                      <a:r>
                        <a:rPr lang="en-US" sz="1500" dirty="0">
                          <a:solidFill>
                            <a:srgbClr val="8B0000"/>
                          </a:solidFill>
                          <a:effectLst/>
                        </a:rPr>
                        <a:t>capillaries</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dirty="0">
                          <a:solidFill>
                            <a:srgbClr val="8B0000"/>
                          </a:solidFill>
                          <a:effectLst/>
                        </a:rPr>
                        <a:t>many</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dirty="0">
                          <a:solidFill>
                            <a:srgbClr val="8B0000"/>
                          </a:solidFill>
                          <a:effectLst/>
                        </a:rPr>
                        <a:t>many</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a:solidFill>
                            <a:srgbClr val="8B0000"/>
                          </a:solidFill>
                          <a:effectLst/>
                        </a:rPr>
                        <a:t>few</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r>
              <a:tr h="616758">
                <a:tc>
                  <a:txBody>
                    <a:bodyPr/>
                    <a:lstStyle/>
                    <a:p>
                      <a:pPr algn="ctr"/>
                      <a:r>
                        <a:rPr lang="en-US" sz="1500">
                          <a:solidFill>
                            <a:srgbClr val="8B0000"/>
                          </a:solidFill>
                          <a:effectLst/>
                        </a:rPr>
                        <a:t>myoglobin content</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dirty="0">
                          <a:solidFill>
                            <a:srgbClr val="8B0000"/>
                          </a:solidFill>
                          <a:effectLst/>
                        </a:rPr>
                        <a:t>high</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dirty="0">
                          <a:solidFill>
                            <a:srgbClr val="8B0000"/>
                          </a:solidFill>
                          <a:effectLst/>
                        </a:rPr>
                        <a:t>high</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a:solidFill>
                            <a:srgbClr val="8B0000"/>
                          </a:solidFill>
                          <a:effectLst/>
                        </a:rPr>
                        <a:t>low</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r>
              <a:tr h="616758">
                <a:tc>
                  <a:txBody>
                    <a:bodyPr/>
                    <a:lstStyle/>
                    <a:p>
                      <a:pPr algn="ctr"/>
                      <a:r>
                        <a:rPr lang="en-US" sz="1500">
                          <a:solidFill>
                            <a:srgbClr val="00008B"/>
                          </a:solidFill>
                          <a:effectLst/>
                        </a:rPr>
                        <a:t>myosin ATPase activity</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dirty="0">
                          <a:solidFill>
                            <a:srgbClr val="00008B"/>
                          </a:solidFill>
                          <a:effectLst/>
                        </a:rPr>
                        <a:t>low</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dirty="0">
                          <a:solidFill>
                            <a:srgbClr val="00008B"/>
                          </a:solidFill>
                          <a:effectLst/>
                        </a:rPr>
                        <a:t>high</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dirty="0">
                          <a:solidFill>
                            <a:srgbClr val="00008B"/>
                          </a:solidFill>
                          <a:effectLst/>
                        </a:rPr>
                        <a:t>high</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r>
              <a:tr h="616758">
                <a:tc>
                  <a:txBody>
                    <a:bodyPr/>
                    <a:lstStyle/>
                    <a:p>
                      <a:pPr algn="ctr"/>
                      <a:r>
                        <a:rPr lang="en-US" sz="1500">
                          <a:solidFill>
                            <a:srgbClr val="00008B"/>
                          </a:solidFill>
                          <a:effectLst/>
                        </a:rPr>
                        <a:t>contraction velocity</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a:solidFill>
                            <a:srgbClr val="00008B"/>
                          </a:solidFill>
                          <a:effectLst/>
                        </a:rPr>
                        <a:t>slow</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dirty="0">
                          <a:solidFill>
                            <a:srgbClr val="00008B"/>
                          </a:solidFill>
                          <a:effectLst/>
                        </a:rPr>
                        <a:t>fast</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dirty="0">
                          <a:solidFill>
                            <a:srgbClr val="00008B"/>
                          </a:solidFill>
                          <a:effectLst/>
                        </a:rPr>
                        <a:t>fast</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r>
              <a:tr h="353997">
                <a:tc>
                  <a:txBody>
                    <a:bodyPr/>
                    <a:lstStyle/>
                    <a:p>
                      <a:pPr algn="ctr"/>
                      <a:r>
                        <a:rPr lang="en-US" sz="1500">
                          <a:solidFill>
                            <a:srgbClr val="008B00"/>
                          </a:solidFill>
                          <a:effectLst/>
                        </a:rPr>
                        <a:t>rate of fatigue</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a:solidFill>
                            <a:srgbClr val="008B00"/>
                          </a:solidFill>
                          <a:effectLst/>
                        </a:rPr>
                        <a:t>slow</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a:solidFill>
                            <a:srgbClr val="008B00"/>
                          </a:solidFill>
                          <a:effectLst/>
                        </a:rPr>
                        <a:t>intermediate</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dirty="0">
                          <a:solidFill>
                            <a:srgbClr val="008B00"/>
                          </a:solidFill>
                          <a:effectLst/>
                        </a:rPr>
                        <a:t>fast</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r>
              <a:tr h="616758">
                <a:tc>
                  <a:txBody>
                    <a:bodyPr/>
                    <a:lstStyle/>
                    <a:p>
                      <a:pPr algn="ctr"/>
                      <a:r>
                        <a:rPr lang="en-US" sz="1500">
                          <a:solidFill>
                            <a:srgbClr val="993399"/>
                          </a:solidFill>
                          <a:effectLst/>
                        </a:rPr>
                        <a:t>muscle fiber diameter</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a:solidFill>
                            <a:srgbClr val="993399"/>
                          </a:solidFill>
                          <a:effectLst/>
                        </a:rPr>
                        <a:t>small</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a:solidFill>
                            <a:srgbClr val="993399"/>
                          </a:solidFill>
                          <a:effectLst/>
                        </a:rPr>
                        <a:t>intermediate</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dirty="0">
                          <a:solidFill>
                            <a:srgbClr val="993399"/>
                          </a:solidFill>
                          <a:effectLst/>
                        </a:rPr>
                        <a:t>large</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r>
              <a:tr h="616758">
                <a:tc>
                  <a:txBody>
                    <a:bodyPr/>
                    <a:lstStyle/>
                    <a:p>
                      <a:pPr algn="ctr"/>
                      <a:r>
                        <a:rPr lang="en-US" sz="1500">
                          <a:solidFill>
                            <a:srgbClr val="993399"/>
                          </a:solidFill>
                          <a:effectLst/>
                        </a:rPr>
                        <a:t>innervating neuron size</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a:solidFill>
                            <a:srgbClr val="993399"/>
                          </a:solidFill>
                          <a:effectLst/>
                        </a:rPr>
                        <a:t>small</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a:solidFill>
                            <a:srgbClr val="993399"/>
                          </a:solidFill>
                          <a:effectLst/>
                        </a:rPr>
                        <a:t>intermediate</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dirty="0">
                          <a:solidFill>
                            <a:srgbClr val="993399"/>
                          </a:solidFill>
                          <a:effectLst/>
                        </a:rPr>
                        <a:t>large</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r>
              <a:tr h="353997">
                <a:tc>
                  <a:txBody>
                    <a:bodyPr/>
                    <a:lstStyle/>
                    <a:p>
                      <a:pPr algn="ctr"/>
                      <a:r>
                        <a:rPr lang="en-US" sz="1500">
                          <a:solidFill>
                            <a:srgbClr val="993399"/>
                          </a:solidFill>
                          <a:effectLst/>
                        </a:rPr>
                        <a:t>motor unit size</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dirty="0">
                          <a:solidFill>
                            <a:srgbClr val="993399"/>
                          </a:solidFill>
                          <a:effectLst/>
                        </a:rPr>
                        <a:t>small</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dirty="0">
                          <a:solidFill>
                            <a:srgbClr val="993399"/>
                          </a:solidFill>
                          <a:effectLst/>
                        </a:rPr>
                        <a:t>intermediate</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c>
                  <a:txBody>
                    <a:bodyPr/>
                    <a:lstStyle/>
                    <a:p>
                      <a:pPr algn="ctr"/>
                      <a:r>
                        <a:rPr lang="en-US" sz="1500" dirty="0">
                          <a:solidFill>
                            <a:srgbClr val="993399"/>
                          </a:solidFill>
                          <a:effectLst/>
                        </a:rPr>
                        <a:t>large</a:t>
                      </a:r>
                    </a:p>
                  </a:txBody>
                  <a:tcPr marL="40896" marR="40896" marT="40896" marB="408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8FF"/>
                    </a:solidFill>
                  </a:tcPr>
                </a:tc>
              </a:tr>
            </a:tbl>
          </a:graphicData>
        </a:graphic>
      </p:graphicFrame>
      <p:sp>
        <p:nvSpPr>
          <p:cNvPr id="2" name="TextBox 1"/>
          <p:cNvSpPr txBox="1"/>
          <p:nvPr/>
        </p:nvSpPr>
        <p:spPr>
          <a:xfrm>
            <a:off x="1650380" y="6318121"/>
            <a:ext cx="6240420" cy="369332"/>
          </a:xfrm>
          <a:prstGeom prst="rect">
            <a:avLst/>
          </a:prstGeom>
          <a:noFill/>
        </p:spPr>
        <p:txBody>
          <a:bodyPr wrap="square" rtlCol="0">
            <a:spAutoFit/>
          </a:bodyPr>
          <a:lstStyle/>
          <a:p>
            <a:r>
              <a:rPr lang="en-US" dirty="0"/>
              <a:t>http://courses.washington.edu/conj/bess/types/fibertypes.html</a:t>
            </a:r>
          </a:p>
        </p:txBody>
      </p:sp>
    </p:spTree>
    <p:extLst>
      <p:ext uri="{BB962C8B-B14F-4D97-AF65-F5344CB8AC3E}">
        <p14:creationId xmlns:p14="http://schemas.microsoft.com/office/powerpoint/2010/main" val="41677551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3"/>
          <p:cNvSpPr txBox="1">
            <a:spLocks noChangeArrowheads="1"/>
          </p:cNvSpPr>
          <p:nvPr/>
        </p:nvSpPr>
        <p:spPr bwMode="auto">
          <a:xfrm>
            <a:off x="-38100" y="-76200"/>
            <a:ext cx="9158288" cy="946150"/>
          </a:xfrm>
          <a:prstGeom prst="rect">
            <a:avLst/>
          </a:prstGeom>
          <a:noFill/>
          <a:ln w="9525">
            <a:noFill/>
            <a:miter lim="800000"/>
            <a:headEnd/>
            <a:tailEnd/>
          </a:ln>
        </p:spPr>
        <p:txBody>
          <a:bodyPr wrap="none">
            <a:spAutoFit/>
          </a:bodyPr>
          <a:lstStyle/>
          <a:p>
            <a:pPr algn="ctr" eaLnBrk="0" hangingPunct="0"/>
            <a:r>
              <a:rPr lang="en-US" sz="2800">
                <a:solidFill>
                  <a:schemeClr val="accent2"/>
                </a:solidFill>
              </a:rPr>
              <a:t>Myofibrils are organized into repeating serial units called </a:t>
            </a:r>
          </a:p>
          <a:p>
            <a:pPr algn="ctr" eaLnBrk="0" hangingPunct="0"/>
            <a:r>
              <a:rPr lang="en-US" sz="2800" b="1">
                <a:solidFill>
                  <a:schemeClr val="accent2"/>
                </a:solidFill>
              </a:rPr>
              <a:t>sarcomeres</a:t>
            </a:r>
            <a:r>
              <a:rPr lang="en-US" sz="2800">
                <a:solidFill>
                  <a:schemeClr val="accent2"/>
                </a:solidFill>
              </a:rPr>
              <a:t> (the basic unit of contraction)</a:t>
            </a:r>
          </a:p>
        </p:txBody>
      </p:sp>
      <p:sp>
        <p:nvSpPr>
          <p:cNvPr id="271364" name="Text Box 4"/>
          <p:cNvSpPr txBox="1">
            <a:spLocks noChangeArrowheads="1"/>
          </p:cNvSpPr>
          <p:nvPr/>
        </p:nvSpPr>
        <p:spPr bwMode="auto">
          <a:xfrm>
            <a:off x="0" y="4009285"/>
            <a:ext cx="7232650" cy="2530475"/>
          </a:xfrm>
          <a:prstGeom prst="rect">
            <a:avLst/>
          </a:prstGeom>
          <a:noFill/>
          <a:ln w="9525">
            <a:noFill/>
            <a:miter lim="800000"/>
            <a:headEnd/>
            <a:tailEnd/>
          </a:ln>
        </p:spPr>
        <p:txBody>
          <a:bodyPr wrap="none">
            <a:spAutoFit/>
          </a:bodyPr>
          <a:lstStyle/>
          <a:p>
            <a:pPr eaLnBrk="0" hangingPunct="0"/>
            <a:r>
              <a:rPr lang="en-US" sz="2000" b="1" dirty="0"/>
              <a:t>Z disk (line)</a:t>
            </a:r>
            <a:r>
              <a:rPr lang="en-US" sz="2000" dirty="0"/>
              <a:t> -  network of proteins</a:t>
            </a:r>
          </a:p>
          <a:p>
            <a:pPr eaLnBrk="0" hangingPunct="0"/>
            <a:r>
              <a:rPr lang="en-US" sz="2000" dirty="0"/>
              <a:t>	        -  thin filaments (actin) anchored here by </a:t>
            </a:r>
            <a:r>
              <a:rPr lang="el-GR" sz="2000" dirty="0">
                <a:cs typeface="Arial" pitchFamily="34" charset="0"/>
              </a:rPr>
              <a:t>α</a:t>
            </a:r>
            <a:r>
              <a:rPr lang="en-US" sz="2000" dirty="0"/>
              <a:t>-</a:t>
            </a:r>
            <a:r>
              <a:rPr lang="en-US" sz="2000" dirty="0" err="1"/>
              <a:t>actinin</a:t>
            </a:r>
            <a:endParaRPr lang="en-US" sz="2000" dirty="0"/>
          </a:p>
          <a:p>
            <a:pPr eaLnBrk="0" hangingPunct="0"/>
            <a:r>
              <a:rPr lang="en-US" sz="2000" dirty="0"/>
              <a:t>	        -  </a:t>
            </a:r>
            <a:r>
              <a:rPr lang="en-US" sz="2000" b="1" dirty="0"/>
              <a:t>area between two Z discs is a sarcomere</a:t>
            </a:r>
          </a:p>
          <a:p>
            <a:pPr eaLnBrk="0" hangingPunct="0"/>
            <a:r>
              <a:rPr lang="en-US" sz="2000" b="1" dirty="0"/>
              <a:t>M line</a:t>
            </a:r>
            <a:r>
              <a:rPr lang="en-US" sz="2000" dirty="0"/>
              <a:t> – network of proteins</a:t>
            </a:r>
          </a:p>
          <a:p>
            <a:pPr eaLnBrk="0" hangingPunct="0"/>
            <a:r>
              <a:rPr lang="en-US" sz="2000" dirty="0"/>
              <a:t>            -  thick filaments anchored here</a:t>
            </a:r>
          </a:p>
          <a:p>
            <a:pPr eaLnBrk="0" hangingPunct="0"/>
            <a:r>
              <a:rPr lang="en-US" sz="2000" b="1" dirty="0" err="1"/>
              <a:t>Titin</a:t>
            </a:r>
            <a:r>
              <a:rPr lang="en-US" sz="2000" dirty="0"/>
              <a:t> – filaments of huge elastin protein (largest known protein)</a:t>
            </a:r>
          </a:p>
          <a:p>
            <a:pPr eaLnBrk="0" hangingPunct="0"/>
            <a:r>
              <a:rPr lang="en-US" sz="2000" dirty="0"/>
              <a:t>           -	runs from Z disk to M line 	</a:t>
            </a:r>
          </a:p>
          <a:p>
            <a:pPr eaLnBrk="0" hangingPunct="0"/>
            <a:r>
              <a:rPr lang="en-US" sz="2000" dirty="0"/>
              <a:t>           -	anchored to M line and thick filaments</a:t>
            </a:r>
          </a:p>
        </p:txBody>
      </p:sp>
      <p:sp>
        <p:nvSpPr>
          <p:cNvPr id="271365" name="Text Box 5"/>
          <p:cNvSpPr txBox="1">
            <a:spLocks noChangeArrowheads="1"/>
          </p:cNvSpPr>
          <p:nvPr/>
        </p:nvSpPr>
        <p:spPr bwMode="auto">
          <a:xfrm>
            <a:off x="5791199" y="5899997"/>
            <a:ext cx="2989263" cy="1311275"/>
          </a:xfrm>
          <a:prstGeom prst="rect">
            <a:avLst/>
          </a:prstGeom>
          <a:noFill/>
          <a:ln w="9525">
            <a:noFill/>
            <a:miter lim="800000"/>
            <a:headEnd/>
            <a:tailEnd/>
          </a:ln>
        </p:spPr>
        <p:txBody>
          <a:bodyPr wrap="none">
            <a:spAutoFit/>
          </a:bodyPr>
          <a:lstStyle/>
          <a:p>
            <a:pPr eaLnBrk="0" hangingPunct="0"/>
            <a:r>
              <a:rPr lang="en-US" sz="2000" dirty="0"/>
              <a:t>helps restore sarcomere </a:t>
            </a:r>
          </a:p>
          <a:p>
            <a:pPr eaLnBrk="0" hangingPunct="0"/>
            <a:r>
              <a:rPr lang="en-US" sz="2000" dirty="0"/>
              <a:t>length after stretch or </a:t>
            </a:r>
          </a:p>
          <a:p>
            <a:pPr eaLnBrk="0" hangingPunct="0"/>
            <a:r>
              <a:rPr lang="en-US" sz="2000" dirty="0"/>
              <a:t>contraction</a:t>
            </a:r>
          </a:p>
          <a:p>
            <a:pPr eaLnBrk="0" hangingPunct="0"/>
            <a:endParaRPr lang="en-US" sz="2000" dirty="0"/>
          </a:p>
        </p:txBody>
      </p:sp>
      <p:sp>
        <p:nvSpPr>
          <p:cNvPr id="271366" name="AutoShape 6"/>
          <p:cNvSpPr>
            <a:spLocks/>
          </p:cNvSpPr>
          <p:nvPr/>
        </p:nvSpPr>
        <p:spPr bwMode="auto">
          <a:xfrm>
            <a:off x="5410200" y="5899997"/>
            <a:ext cx="304800" cy="838200"/>
          </a:xfrm>
          <a:prstGeom prst="rightBrace">
            <a:avLst>
              <a:gd name="adj1" fmla="val 22917"/>
              <a:gd name="adj2" fmla="val 50000"/>
            </a:avLst>
          </a:prstGeom>
          <a:noFill/>
          <a:ln w="19050">
            <a:solidFill>
              <a:schemeClr val="tx1"/>
            </a:solidFill>
            <a:round/>
            <a:headEnd/>
            <a:tailEnd/>
          </a:ln>
        </p:spPr>
        <p:txBody>
          <a:bodyPr wrap="none" anchor="ctr"/>
          <a:lstStyle/>
          <a:p>
            <a:endParaRPr lang="en-US"/>
          </a:p>
        </p:txBody>
      </p:sp>
      <p:grpSp>
        <p:nvGrpSpPr>
          <p:cNvPr id="2" name="Group 1"/>
          <p:cNvGrpSpPr/>
          <p:nvPr/>
        </p:nvGrpSpPr>
        <p:grpSpPr>
          <a:xfrm>
            <a:off x="1293318" y="1157670"/>
            <a:ext cx="5992512" cy="2857742"/>
            <a:chOff x="1981200" y="762000"/>
            <a:chExt cx="6224588" cy="3201988"/>
          </a:xfrm>
        </p:grpSpPr>
        <p:pic>
          <p:nvPicPr>
            <p:cNvPr id="45057" name="Picture 2"/>
            <p:cNvPicPr>
              <a:picLocks noChangeAspect="1" noChangeArrowheads="1"/>
            </p:cNvPicPr>
            <p:nvPr/>
          </p:nvPicPr>
          <p:blipFill>
            <a:blip r:embed="rId2" cstate="print"/>
            <a:srcRect/>
            <a:stretch>
              <a:fillRect/>
            </a:stretch>
          </p:blipFill>
          <p:spPr bwMode="auto">
            <a:xfrm>
              <a:off x="1981200" y="762000"/>
              <a:ext cx="6224588" cy="3201988"/>
            </a:xfrm>
            <a:prstGeom prst="rect">
              <a:avLst/>
            </a:prstGeom>
            <a:noFill/>
            <a:ln w="9525">
              <a:noFill/>
              <a:miter lim="800000"/>
              <a:headEnd/>
              <a:tailEnd/>
            </a:ln>
          </p:spPr>
        </p:pic>
        <p:sp>
          <p:nvSpPr>
            <p:cNvPr id="45062" name="Line 11"/>
            <p:cNvSpPr>
              <a:spLocks noChangeShapeType="1"/>
            </p:cNvSpPr>
            <p:nvPr/>
          </p:nvSpPr>
          <p:spPr bwMode="auto">
            <a:xfrm>
              <a:off x="4343400" y="1066800"/>
              <a:ext cx="228600" cy="0"/>
            </a:xfrm>
            <a:prstGeom prst="line">
              <a:avLst/>
            </a:prstGeom>
            <a:noFill/>
            <a:ln w="9525">
              <a:solidFill>
                <a:schemeClr val="tx1"/>
              </a:solidFill>
              <a:round/>
              <a:headEnd/>
              <a:tailEnd type="triangle" w="med" len="med"/>
            </a:ln>
          </p:spPr>
          <p:txBody>
            <a:bodyPr/>
            <a:lstStyle/>
            <a:p>
              <a:endParaRPr lang="en-US"/>
            </a:p>
          </p:txBody>
        </p:sp>
        <p:sp>
          <p:nvSpPr>
            <p:cNvPr id="45063" name="Line 12"/>
            <p:cNvSpPr>
              <a:spLocks noChangeShapeType="1"/>
            </p:cNvSpPr>
            <p:nvPr/>
          </p:nvSpPr>
          <p:spPr bwMode="auto">
            <a:xfrm flipH="1">
              <a:off x="2514600" y="1066800"/>
              <a:ext cx="304800" cy="0"/>
            </a:xfrm>
            <a:prstGeom prst="line">
              <a:avLst/>
            </a:prstGeom>
            <a:noFill/>
            <a:ln w="9525">
              <a:solidFill>
                <a:schemeClr val="tx1"/>
              </a:solidFill>
              <a:round/>
              <a:headEnd/>
              <a:tailEnd type="triangle" w="med" len="med"/>
            </a:ln>
          </p:spPr>
          <p:txBody>
            <a:bodyPr/>
            <a:lstStyle/>
            <a:p>
              <a:endParaRPr lang="en-US"/>
            </a:p>
          </p:txBody>
        </p:sp>
        <p:sp>
          <p:nvSpPr>
            <p:cNvPr id="45064" name="Text Box 13"/>
            <p:cNvSpPr txBox="1">
              <a:spLocks noChangeArrowheads="1"/>
            </p:cNvSpPr>
            <p:nvPr/>
          </p:nvSpPr>
          <p:spPr bwMode="auto">
            <a:xfrm>
              <a:off x="2895600" y="838200"/>
              <a:ext cx="1371600" cy="366713"/>
            </a:xfrm>
            <a:prstGeom prst="rect">
              <a:avLst/>
            </a:prstGeom>
            <a:noFill/>
            <a:ln w="9525">
              <a:noFill/>
              <a:miter lim="800000"/>
              <a:headEnd/>
              <a:tailEnd/>
            </a:ln>
          </p:spPr>
          <p:txBody>
            <a:bodyPr>
              <a:spAutoFit/>
            </a:bodyPr>
            <a:lstStyle/>
            <a:p>
              <a:pPr>
                <a:spcBef>
                  <a:spcPct val="50000"/>
                </a:spcBef>
              </a:pPr>
              <a:r>
                <a:rPr lang="en-US" b="1"/>
                <a:t>sarcomere</a:t>
              </a:r>
            </a:p>
          </p:txBody>
        </p:sp>
      </p:grpSp>
    </p:spTree>
    <p:extLst>
      <p:ext uri="{BB962C8B-B14F-4D97-AF65-F5344CB8AC3E}">
        <p14:creationId xmlns:p14="http://schemas.microsoft.com/office/powerpoint/2010/main" val="20245713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136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136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136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136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136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1364">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1364">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1364">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13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1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4" grpId="0" build="p"/>
      <p:bldP spid="271365" grpId="0"/>
      <p:bldP spid="27136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1" y="381961"/>
            <a:ext cx="8493120" cy="41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9pPr>
          </a:lstStyle>
          <a:p>
            <a:pPr algn="ctr"/>
            <a:r>
              <a:rPr lang="en-GB" altLang="en-US" sz="1451" b="1">
                <a:latin typeface="Arial" panose="020B0604020202020204" pitchFamily="34" charset="0"/>
              </a:rPr>
              <a:t>Schematic representation of an adult vertebrate neuron whose axon corresponds to a length of ∼1 cm.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961" y="5989321"/>
            <a:ext cx="4052160" cy="6465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7201" y="979561"/>
            <a:ext cx="2653920" cy="48931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p:cNvSpPr txBox="1">
            <a:spLocks noChangeArrowheads="1"/>
          </p:cNvSpPr>
          <p:nvPr/>
        </p:nvSpPr>
        <p:spPr bwMode="auto">
          <a:xfrm>
            <a:off x="3247201" y="5972041"/>
            <a:ext cx="3918240"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089" b="1">
                <a:latin typeface="Arial" panose="020B0604020202020204" pitchFamily="34" charset="0"/>
              </a:rPr>
              <a:t>Antonio Giuditta et al. Physiol Rev 2008;88:515-555</a:t>
            </a:r>
          </a:p>
        </p:txBody>
      </p:sp>
      <p:sp>
        <p:nvSpPr>
          <p:cNvPr id="3077" name="Text Box 5"/>
          <p:cNvSpPr txBox="1">
            <a:spLocks noChangeArrowheads="1"/>
          </p:cNvSpPr>
          <p:nvPr/>
        </p:nvSpPr>
        <p:spPr bwMode="auto">
          <a:xfrm>
            <a:off x="97920" y="6612841"/>
            <a:ext cx="4930560" cy="3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ea typeface="msgothic" charset="0"/>
                <a:cs typeface="msgothic" charset="0"/>
              </a:defRPr>
            </a:lvl9pPr>
          </a:lstStyle>
          <a:p>
            <a:r>
              <a:rPr lang="en-GB" altLang="en-US" sz="907">
                <a:latin typeface="Arial" panose="020B0604020202020204" pitchFamily="34" charset="0"/>
              </a:rPr>
              <a:t>©2008 by American Physiological Society</a:t>
            </a:r>
          </a:p>
        </p:txBody>
      </p:sp>
    </p:spTree>
    <p:extLst>
      <p:ext uri="{BB962C8B-B14F-4D97-AF65-F5344CB8AC3E}">
        <p14:creationId xmlns:p14="http://schemas.microsoft.com/office/powerpoint/2010/main" val="2677527492"/>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classconnection.s3.amazonaws.com/117/flashcards/693117/png/untitled131619733631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860" y="1600366"/>
            <a:ext cx="7651065" cy="36574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28461" y="5776331"/>
            <a:ext cx="7437862" cy="646331"/>
          </a:xfrm>
          <a:prstGeom prst="rect">
            <a:avLst/>
          </a:prstGeom>
          <a:noFill/>
        </p:spPr>
        <p:txBody>
          <a:bodyPr wrap="square" rtlCol="0">
            <a:spAutoFit/>
          </a:bodyPr>
          <a:lstStyle/>
          <a:p>
            <a:r>
              <a:rPr lang="en-US" dirty="0"/>
              <a:t>http://www.qstorm.org/2013/09/23/brainerd-lab-phalloidinalpha-actinin-double-stain-troubleshooting-tmodcommercial-qdots/</a:t>
            </a:r>
          </a:p>
        </p:txBody>
      </p:sp>
    </p:spTree>
    <p:extLst>
      <p:ext uri="{BB962C8B-B14F-4D97-AF65-F5344CB8AC3E}">
        <p14:creationId xmlns:p14="http://schemas.microsoft.com/office/powerpoint/2010/main" val="23720603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274638"/>
            <a:ext cx="7772400" cy="1020762"/>
          </a:xfrm>
        </p:spPr>
        <p:txBody>
          <a:bodyPr/>
          <a:lstStyle/>
          <a:p>
            <a:pPr eaLnBrk="1" hangingPunct="1">
              <a:defRPr/>
            </a:pPr>
            <a:r>
              <a:rPr lang="en-US" sz="3200">
                <a:cs typeface="+mj-cs"/>
              </a:rPr>
              <a:t>Myosin II heads in muscles are known as cross-bridges</a:t>
            </a:r>
          </a:p>
        </p:txBody>
      </p:sp>
      <p:pic>
        <p:nvPicPr>
          <p:cNvPr id="46083" name="Picture 4"/>
          <p:cNvPicPr>
            <a:picLocks noChangeAspect="1" noChangeArrowheads="1"/>
          </p:cNvPicPr>
          <p:nvPr/>
        </p:nvPicPr>
        <p:blipFill>
          <a:blip r:embed="rId2" cstate="print"/>
          <a:srcRect/>
          <a:stretch>
            <a:fillRect/>
          </a:stretch>
        </p:blipFill>
        <p:spPr bwMode="auto">
          <a:xfrm>
            <a:off x="990600" y="1371600"/>
            <a:ext cx="7258050" cy="4525963"/>
          </a:xfrm>
          <a:prstGeom prst="rect">
            <a:avLst/>
          </a:prstGeom>
          <a:noFill/>
          <a:ln w="9525">
            <a:noFill/>
            <a:miter lim="800000"/>
            <a:headEnd/>
            <a:tailEnd/>
          </a:ln>
        </p:spPr>
      </p:pic>
      <p:sp>
        <p:nvSpPr>
          <p:cNvPr id="46084" name="Text Box 6"/>
          <p:cNvSpPr txBox="1">
            <a:spLocks noChangeArrowheads="1"/>
          </p:cNvSpPr>
          <p:nvPr/>
        </p:nvSpPr>
        <p:spPr bwMode="auto">
          <a:xfrm>
            <a:off x="304800" y="6172200"/>
            <a:ext cx="8839200" cy="366713"/>
          </a:xfrm>
          <a:prstGeom prst="rect">
            <a:avLst/>
          </a:prstGeom>
          <a:noFill/>
          <a:ln w="9525">
            <a:noFill/>
            <a:miter lim="800000"/>
            <a:headEnd/>
            <a:tailEnd/>
          </a:ln>
        </p:spPr>
        <p:txBody>
          <a:bodyPr>
            <a:spAutoFit/>
          </a:bodyPr>
          <a:lstStyle/>
          <a:p>
            <a:pPr>
              <a:spcBef>
                <a:spcPct val="50000"/>
              </a:spcBef>
            </a:pPr>
            <a:r>
              <a:rPr lang="en-US"/>
              <a:t>In cross-section, blue is myosin (thick filament) and orange is actin (thin filament)</a:t>
            </a:r>
          </a:p>
        </p:txBody>
      </p:sp>
      <p:sp>
        <p:nvSpPr>
          <p:cNvPr id="2" name="TextBox 1"/>
          <p:cNvSpPr txBox="1"/>
          <p:nvPr/>
        </p:nvSpPr>
        <p:spPr>
          <a:xfrm>
            <a:off x="6481482" y="1896035"/>
            <a:ext cx="1156447" cy="369332"/>
          </a:xfrm>
          <a:prstGeom prst="rect">
            <a:avLst/>
          </a:prstGeom>
          <a:noFill/>
        </p:spPr>
        <p:txBody>
          <a:bodyPr wrap="square" rtlCol="0">
            <a:spAutoFit/>
          </a:bodyPr>
          <a:lstStyle/>
          <a:p>
            <a:r>
              <a:rPr lang="en-US" dirty="0" smtClean="0"/>
              <a:t>(Thin)</a:t>
            </a:r>
            <a:endParaRPr lang="en-US" dirty="0"/>
          </a:p>
        </p:txBody>
      </p:sp>
    </p:spTree>
    <p:extLst>
      <p:ext uri="{BB962C8B-B14F-4D97-AF65-F5344CB8AC3E}">
        <p14:creationId xmlns:p14="http://schemas.microsoft.com/office/powerpoint/2010/main" val="31353105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p:cNvPicPr>
            <a:picLocks noChangeAspect="1" noChangeArrowheads="1"/>
          </p:cNvPicPr>
          <p:nvPr/>
        </p:nvPicPr>
        <p:blipFill>
          <a:blip r:embed="rId2" cstate="print"/>
          <a:srcRect/>
          <a:stretch>
            <a:fillRect/>
          </a:stretch>
        </p:blipFill>
        <p:spPr bwMode="auto">
          <a:xfrm>
            <a:off x="0" y="1138238"/>
            <a:ext cx="4652963" cy="4729162"/>
          </a:xfrm>
          <a:prstGeom prst="rect">
            <a:avLst/>
          </a:prstGeom>
          <a:noFill/>
          <a:ln w="9525">
            <a:noFill/>
            <a:miter lim="800000"/>
            <a:headEnd/>
            <a:tailEnd/>
          </a:ln>
        </p:spPr>
      </p:pic>
      <p:sp>
        <p:nvSpPr>
          <p:cNvPr id="48130" name="Text Box 3"/>
          <p:cNvSpPr txBox="1">
            <a:spLocks noChangeArrowheads="1"/>
          </p:cNvSpPr>
          <p:nvPr/>
        </p:nvSpPr>
        <p:spPr bwMode="auto">
          <a:xfrm>
            <a:off x="0" y="421957"/>
            <a:ext cx="9144000" cy="492443"/>
          </a:xfrm>
          <a:prstGeom prst="rect">
            <a:avLst/>
          </a:prstGeom>
          <a:noFill/>
          <a:ln w="9525">
            <a:noFill/>
            <a:miter lim="800000"/>
            <a:headEnd/>
            <a:tailEnd/>
          </a:ln>
        </p:spPr>
        <p:txBody>
          <a:bodyPr wrap="square">
            <a:spAutoFit/>
          </a:bodyPr>
          <a:lstStyle/>
          <a:p>
            <a:pPr algn="ctr" eaLnBrk="0" hangingPunct="0"/>
            <a:r>
              <a:rPr lang="en-US" sz="2600" dirty="0" smtClean="0">
                <a:solidFill>
                  <a:schemeClr val="accent2"/>
                </a:solidFill>
              </a:rPr>
              <a:t>Sliding </a:t>
            </a:r>
            <a:r>
              <a:rPr lang="en-US" sz="2600" dirty="0">
                <a:solidFill>
                  <a:schemeClr val="accent2"/>
                </a:solidFill>
              </a:rPr>
              <a:t>Filament Hypothesis for </a:t>
            </a:r>
            <a:r>
              <a:rPr lang="en-US" sz="2600" dirty="0" smtClean="0">
                <a:solidFill>
                  <a:schemeClr val="accent2"/>
                </a:solidFill>
              </a:rPr>
              <a:t>Skeletal </a:t>
            </a:r>
            <a:r>
              <a:rPr lang="en-US" sz="2600" dirty="0">
                <a:solidFill>
                  <a:schemeClr val="accent2"/>
                </a:solidFill>
              </a:rPr>
              <a:t>M</a:t>
            </a:r>
            <a:r>
              <a:rPr lang="en-US" sz="2600" dirty="0" smtClean="0">
                <a:solidFill>
                  <a:schemeClr val="accent2"/>
                </a:solidFill>
              </a:rPr>
              <a:t>uscle Contraction</a:t>
            </a:r>
            <a:endParaRPr lang="en-US" sz="2600" dirty="0">
              <a:solidFill>
                <a:schemeClr val="accent2"/>
              </a:solidFill>
            </a:endParaRPr>
          </a:p>
        </p:txBody>
      </p:sp>
      <p:sp>
        <p:nvSpPr>
          <p:cNvPr id="273412" name="Text Box 4"/>
          <p:cNvSpPr txBox="1">
            <a:spLocks noChangeArrowheads="1"/>
          </p:cNvSpPr>
          <p:nvPr/>
        </p:nvSpPr>
        <p:spPr bwMode="auto">
          <a:xfrm>
            <a:off x="4465637" y="1154113"/>
            <a:ext cx="4525963" cy="5273675"/>
          </a:xfrm>
          <a:prstGeom prst="rect">
            <a:avLst/>
          </a:prstGeom>
          <a:noFill/>
          <a:ln w="9525">
            <a:noFill/>
            <a:miter lim="800000"/>
            <a:headEnd/>
            <a:tailEnd/>
          </a:ln>
        </p:spPr>
        <p:txBody>
          <a:bodyPr wrap="none">
            <a:spAutoFit/>
          </a:bodyPr>
          <a:lstStyle/>
          <a:p>
            <a:pPr eaLnBrk="0" hangingPunct="0"/>
            <a:r>
              <a:rPr lang="en-US" sz="2000" dirty="0"/>
              <a:t>●  during contraction thin and thick </a:t>
            </a:r>
          </a:p>
          <a:p>
            <a:pPr eaLnBrk="0" hangingPunct="0"/>
            <a:r>
              <a:rPr lang="en-US" sz="2000" dirty="0"/>
              <a:t>    filaments interact</a:t>
            </a:r>
          </a:p>
          <a:p>
            <a:pPr eaLnBrk="0" hangingPunct="0"/>
            <a:r>
              <a:rPr lang="en-US" sz="2000" dirty="0"/>
              <a:t>	 ● cross-bridges bind </a:t>
            </a:r>
            <a:r>
              <a:rPr lang="en-US" sz="2000" dirty="0" err="1"/>
              <a:t>actin</a:t>
            </a:r>
            <a:endParaRPr lang="en-US" sz="2000" dirty="0"/>
          </a:p>
          <a:p>
            <a:pPr eaLnBrk="0" hangingPunct="0"/>
            <a:endParaRPr lang="en-US" sz="2000" dirty="0"/>
          </a:p>
          <a:p>
            <a:pPr eaLnBrk="0" hangingPunct="0"/>
            <a:r>
              <a:rPr lang="en-US" sz="2000" dirty="0"/>
              <a:t>●  the thin filament is pulled along the </a:t>
            </a:r>
          </a:p>
          <a:p>
            <a:pPr eaLnBrk="0" hangingPunct="0"/>
            <a:r>
              <a:rPr lang="en-US" sz="2000" dirty="0"/>
              <a:t>    thick filament toward the center of </a:t>
            </a:r>
          </a:p>
          <a:p>
            <a:pPr eaLnBrk="0" hangingPunct="0"/>
            <a:r>
              <a:rPr lang="en-US" sz="2000" dirty="0"/>
              <a:t>    the </a:t>
            </a:r>
            <a:r>
              <a:rPr lang="en-US" sz="2000" dirty="0" err="1"/>
              <a:t>sarcomere</a:t>
            </a:r>
            <a:endParaRPr lang="en-US" sz="2000" dirty="0"/>
          </a:p>
          <a:p>
            <a:pPr eaLnBrk="0" hangingPunct="0"/>
            <a:endParaRPr lang="en-US" sz="2000" dirty="0"/>
          </a:p>
          <a:p>
            <a:pPr eaLnBrk="0" hangingPunct="0"/>
            <a:r>
              <a:rPr lang="en-US" sz="2000" dirty="0"/>
              <a:t>● the bond is broken between the </a:t>
            </a:r>
          </a:p>
          <a:p>
            <a:pPr eaLnBrk="0" hangingPunct="0"/>
            <a:r>
              <a:rPr lang="en-US" sz="2000" dirty="0"/>
              <a:t>   filaments and cross-bridge binds </a:t>
            </a:r>
          </a:p>
          <a:p>
            <a:pPr eaLnBrk="0" hangingPunct="0"/>
            <a:r>
              <a:rPr lang="en-US" sz="2000" dirty="0"/>
              <a:t>   another site on </a:t>
            </a:r>
            <a:r>
              <a:rPr lang="en-US" sz="2000" dirty="0" err="1"/>
              <a:t>actin</a:t>
            </a:r>
            <a:endParaRPr lang="en-US" sz="2000" dirty="0"/>
          </a:p>
          <a:p>
            <a:pPr eaLnBrk="0" hangingPunct="0"/>
            <a:endParaRPr lang="en-US" sz="2000" dirty="0"/>
          </a:p>
          <a:p>
            <a:pPr eaLnBrk="0" hangingPunct="0"/>
            <a:r>
              <a:rPr lang="en-US" sz="2000" b="1" dirty="0"/>
              <a:t>●  the thin and thick filaments don</a:t>
            </a:r>
            <a:r>
              <a:rPr lang="ja-JP" altLang="en-US" sz="2000" b="1"/>
              <a:t>’</a:t>
            </a:r>
            <a:r>
              <a:rPr lang="en-US" altLang="ja-JP" sz="2000" b="1" dirty="0"/>
              <a:t>t </a:t>
            </a:r>
          </a:p>
          <a:p>
            <a:pPr eaLnBrk="0" hangingPunct="0"/>
            <a:r>
              <a:rPr lang="en-US" sz="2000" b="1" dirty="0"/>
              <a:t>    change length</a:t>
            </a:r>
          </a:p>
          <a:p>
            <a:pPr eaLnBrk="0" hangingPunct="0"/>
            <a:endParaRPr lang="en-US" sz="2000" b="1" dirty="0"/>
          </a:p>
          <a:p>
            <a:pPr eaLnBrk="0" hangingPunct="0"/>
            <a:r>
              <a:rPr lang="en-US" sz="2000" dirty="0"/>
              <a:t>●  degree of overlap between thin and </a:t>
            </a:r>
          </a:p>
          <a:p>
            <a:pPr eaLnBrk="0" hangingPunct="0"/>
            <a:r>
              <a:rPr lang="en-US" sz="2000" dirty="0"/>
              <a:t>    thick filaments change</a:t>
            </a:r>
          </a:p>
        </p:txBody>
      </p:sp>
    </p:spTree>
    <p:extLst>
      <p:ext uri="{BB962C8B-B14F-4D97-AF65-F5344CB8AC3E}">
        <p14:creationId xmlns:p14="http://schemas.microsoft.com/office/powerpoint/2010/main" val="30829298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34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34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341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341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341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3412">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341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341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3412">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7341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341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3412">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341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2"/>
          <p:cNvPicPr>
            <a:picLocks noChangeAspect="1" noChangeArrowheads="1"/>
          </p:cNvPicPr>
          <p:nvPr/>
        </p:nvPicPr>
        <p:blipFill>
          <a:blip r:embed="rId2" cstate="print"/>
          <a:srcRect/>
          <a:stretch>
            <a:fillRect/>
          </a:stretch>
        </p:blipFill>
        <p:spPr bwMode="auto">
          <a:xfrm>
            <a:off x="2667000" y="760413"/>
            <a:ext cx="3756025" cy="6097587"/>
          </a:xfrm>
          <a:prstGeom prst="rect">
            <a:avLst/>
          </a:prstGeom>
          <a:noFill/>
          <a:ln w="9525">
            <a:noFill/>
            <a:miter lim="800000"/>
            <a:headEnd/>
            <a:tailEnd/>
          </a:ln>
        </p:spPr>
      </p:pic>
      <p:sp>
        <p:nvSpPr>
          <p:cNvPr id="55298" name="Text Box 3"/>
          <p:cNvSpPr txBox="1">
            <a:spLocks noChangeArrowheads="1"/>
          </p:cNvSpPr>
          <p:nvPr/>
        </p:nvSpPr>
        <p:spPr bwMode="auto">
          <a:xfrm>
            <a:off x="-73025" y="-11113"/>
            <a:ext cx="9293225" cy="946151"/>
          </a:xfrm>
          <a:prstGeom prst="rect">
            <a:avLst/>
          </a:prstGeom>
          <a:noFill/>
          <a:ln w="9525">
            <a:noFill/>
            <a:miter lim="800000"/>
            <a:headEnd/>
            <a:tailEnd/>
          </a:ln>
        </p:spPr>
        <p:txBody>
          <a:bodyPr wrap="none">
            <a:spAutoFit/>
          </a:bodyPr>
          <a:lstStyle/>
          <a:p>
            <a:pPr algn="ctr" eaLnBrk="0" hangingPunct="0"/>
            <a:r>
              <a:rPr lang="en-US" sz="2800">
                <a:solidFill>
                  <a:schemeClr val="accent2"/>
                </a:solidFill>
              </a:rPr>
              <a:t>Unique arrangement of myosin molecules within the thick </a:t>
            </a:r>
          </a:p>
          <a:p>
            <a:pPr algn="ctr" eaLnBrk="0" hangingPunct="0"/>
            <a:r>
              <a:rPr lang="en-US" sz="2800">
                <a:solidFill>
                  <a:schemeClr val="accent2"/>
                </a:solidFill>
              </a:rPr>
              <a:t>filament allows sarcomere to shorten</a:t>
            </a:r>
          </a:p>
        </p:txBody>
      </p:sp>
      <p:cxnSp>
        <p:nvCxnSpPr>
          <p:cNvPr id="3" name="Straight Connector 2"/>
          <p:cNvCxnSpPr/>
          <p:nvPr/>
        </p:nvCxnSpPr>
        <p:spPr>
          <a:xfrm>
            <a:off x="2609384" y="3077735"/>
            <a:ext cx="412595" cy="4572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2609384" y="3077735"/>
            <a:ext cx="412595" cy="4572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417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defRPr/>
            </a:pPr>
            <a:endParaRPr lang="en-US">
              <a:cs typeface="+mj-cs"/>
            </a:endParaRPr>
          </a:p>
        </p:txBody>
      </p:sp>
      <p:pic>
        <p:nvPicPr>
          <p:cNvPr id="49155" name="Picture 4"/>
          <p:cNvPicPr>
            <a:picLocks noChangeAspect="1" noChangeArrowheads="1"/>
          </p:cNvPicPr>
          <p:nvPr/>
        </p:nvPicPr>
        <p:blipFill>
          <a:blip r:embed="rId3" cstate="print"/>
          <a:srcRect/>
          <a:stretch>
            <a:fillRect/>
          </a:stretch>
        </p:blipFill>
        <p:spPr bwMode="auto">
          <a:xfrm>
            <a:off x="304800" y="76200"/>
            <a:ext cx="8531225" cy="5624513"/>
          </a:xfrm>
          <a:prstGeom prst="rect">
            <a:avLst/>
          </a:prstGeom>
          <a:noFill/>
          <a:ln w="9525">
            <a:noFill/>
            <a:miter lim="800000"/>
            <a:headEnd/>
            <a:tailEnd/>
          </a:ln>
        </p:spPr>
      </p:pic>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17324894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iClicker</a:t>
            </a:r>
            <a:r>
              <a:rPr lang="en-US" dirty="0" smtClean="0"/>
              <a:t> Question</a:t>
            </a:r>
            <a:endParaRPr lang="en-US" dirty="0"/>
          </a:p>
        </p:txBody>
      </p:sp>
      <p:sp>
        <p:nvSpPr>
          <p:cNvPr id="3" name="Content Placeholder 2"/>
          <p:cNvSpPr>
            <a:spLocks noGrp="1"/>
          </p:cNvSpPr>
          <p:nvPr>
            <p:ph idx="1"/>
          </p:nvPr>
        </p:nvSpPr>
        <p:spPr/>
        <p:txBody>
          <a:bodyPr/>
          <a:lstStyle/>
          <a:p>
            <a:pPr>
              <a:buNone/>
            </a:pPr>
            <a:r>
              <a:rPr lang="en-US" dirty="0" smtClean="0"/>
              <a:t>When muscles contract, what part of the </a:t>
            </a:r>
            <a:r>
              <a:rPr lang="en-US" dirty="0" err="1" smtClean="0"/>
              <a:t>sarcomere</a:t>
            </a:r>
            <a:r>
              <a:rPr lang="en-US" dirty="0" smtClean="0"/>
              <a:t> shortens?</a:t>
            </a:r>
          </a:p>
          <a:p>
            <a:pPr marL="514350" indent="-514350">
              <a:buFont typeface="+mj-lt"/>
              <a:buAutoNum type="alphaUcPeriod"/>
            </a:pPr>
            <a:r>
              <a:rPr lang="en-US" dirty="0" smtClean="0"/>
              <a:t>A band</a:t>
            </a:r>
          </a:p>
          <a:p>
            <a:pPr marL="514350" indent="-514350">
              <a:buFont typeface="+mj-lt"/>
              <a:buAutoNum type="alphaUcPeriod"/>
            </a:pPr>
            <a:r>
              <a:rPr lang="en-US" dirty="0" smtClean="0"/>
              <a:t>H zone</a:t>
            </a:r>
          </a:p>
          <a:p>
            <a:pPr marL="514350" indent="-514350">
              <a:buFont typeface="+mj-lt"/>
              <a:buAutoNum type="alphaUcPeriod"/>
            </a:pPr>
            <a:r>
              <a:rPr lang="en-US" dirty="0" smtClean="0"/>
              <a:t>I band</a:t>
            </a:r>
          </a:p>
          <a:p>
            <a:pPr marL="514350" indent="-514350">
              <a:buFont typeface="+mj-lt"/>
              <a:buAutoNum type="alphaUcPeriod"/>
            </a:pPr>
            <a:r>
              <a:rPr lang="en-US" dirty="0" smtClean="0"/>
              <a:t>Both the A band and I band</a:t>
            </a:r>
          </a:p>
          <a:p>
            <a:pPr marL="514350" indent="-514350">
              <a:buFont typeface="+mj-lt"/>
              <a:buAutoNum type="alphaUcPeriod"/>
            </a:pPr>
            <a:r>
              <a:rPr lang="en-US" dirty="0" smtClean="0"/>
              <a:t>Both the H zone and the I band</a:t>
            </a:r>
          </a:p>
          <a:p>
            <a:pPr marL="514350" indent="-514350">
              <a:buFont typeface="+mj-lt"/>
              <a:buAutoNum type="alphaUcPeriod"/>
            </a:pPr>
            <a:endParaRPr lang="en-US" dirty="0" smtClean="0"/>
          </a:p>
          <a:p>
            <a:endParaRPr lang="en-US" dirty="0"/>
          </a:p>
        </p:txBody>
      </p:sp>
    </p:spTree>
    <p:extLst>
      <p:ext uri="{BB962C8B-B14F-4D97-AF65-F5344CB8AC3E}">
        <p14:creationId xmlns:p14="http://schemas.microsoft.com/office/powerpoint/2010/main" val="22439945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4" descr="anphys2e-fig-19-05-0"/>
          <p:cNvPicPr preferRelativeResize="0">
            <a:picLocks noChangeAspect="1" noChangeArrowheads="1"/>
          </p:cNvPicPr>
          <p:nvPr/>
        </p:nvPicPr>
        <p:blipFill>
          <a:blip r:embed="rId3" cstate="print"/>
          <a:srcRect/>
          <a:stretch>
            <a:fillRect/>
          </a:stretch>
        </p:blipFill>
        <p:spPr bwMode="auto">
          <a:xfrm>
            <a:off x="457200" y="609600"/>
            <a:ext cx="8213725" cy="6172200"/>
          </a:xfrm>
          <a:prstGeom prst="rect">
            <a:avLst/>
          </a:prstGeom>
          <a:noFill/>
          <a:ln w="9525">
            <a:noFill/>
            <a:miter lim="800000"/>
            <a:headEnd/>
            <a:tailEnd/>
          </a:ln>
        </p:spPr>
      </p:pic>
      <p:sp>
        <p:nvSpPr>
          <p:cNvPr id="50178" name="Text Box 17"/>
          <p:cNvSpPr txBox="1">
            <a:spLocks noChangeArrowheads="1"/>
          </p:cNvSpPr>
          <p:nvPr/>
        </p:nvSpPr>
        <p:spPr bwMode="auto">
          <a:xfrm>
            <a:off x="1528763" y="14288"/>
            <a:ext cx="6015037" cy="523875"/>
          </a:xfrm>
          <a:prstGeom prst="rect">
            <a:avLst/>
          </a:prstGeom>
          <a:noFill/>
          <a:ln w="9525">
            <a:noFill/>
            <a:miter lim="800000"/>
            <a:headEnd/>
            <a:tailEnd/>
          </a:ln>
        </p:spPr>
        <p:txBody>
          <a:bodyPr wrap="none">
            <a:spAutoFit/>
          </a:bodyPr>
          <a:lstStyle/>
          <a:p>
            <a:pPr eaLnBrk="0" hangingPunct="0"/>
            <a:r>
              <a:rPr lang="en-US" sz="2800">
                <a:solidFill>
                  <a:schemeClr val="accent2"/>
                </a:solidFill>
              </a:rPr>
              <a:t>The cross-bridge cycle -- [Ca</a:t>
            </a:r>
            <a:r>
              <a:rPr lang="en-US" sz="2800" baseline="30000">
                <a:solidFill>
                  <a:schemeClr val="accent2"/>
                </a:solidFill>
              </a:rPr>
              <a:t>++</a:t>
            </a:r>
            <a:r>
              <a:rPr lang="en-US" sz="2800">
                <a:solidFill>
                  <a:schemeClr val="accent2"/>
                </a:solidFill>
              </a:rPr>
              <a:t>]</a:t>
            </a:r>
            <a:r>
              <a:rPr lang="en-US" sz="2800" baseline="-25000">
                <a:solidFill>
                  <a:schemeClr val="accent2"/>
                </a:solidFill>
              </a:rPr>
              <a:t>i</a:t>
            </a:r>
            <a:r>
              <a:rPr lang="en-US" sz="2800">
                <a:solidFill>
                  <a:schemeClr val="accent2"/>
                </a:solidFill>
              </a:rPr>
              <a:t> high</a:t>
            </a:r>
          </a:p>
        </p:txBody>
      </p:sp>
      <p:sp>
        <p:nvSpPr>
          <p:cNvPr id="2" name="TextBox 1"/>
          <p:cNvSpPr txBox="1"/>
          <p:nvPr/>
        </p:nvSpPr>
        <p:spPr>
          <a:xfrm>
            <a:off x="695325" y="5638335"/>
            <a:ext cx="1666875" cy="369332"/>
          </a:xfrm>
          <a:prstGeom prst="rect">
            <a:avLst/>
          </a:prstGeom>
          <a:noFill/>
        </p:spPr>
        <p:txBody>
          <a:bodyPr wrap="square" rtlCol="0">
            <a:spAutoFit/>
          </a:bodyPr>
          <a:lstStyle/>
          <a:p>
            <a:r>
              <a:rPr lang="en-US" dirty="0" smtClean="0"/>
              <a:t>Power stroke</a:t>
            </a:r>
            <a:endParaRPr lang="en-US" dirty="0"/>
          </a:p>
        </p:txBody>
      </p:sp>
    </p:spTree>
    <p:extLst>
      <p:ext uri="{BB962C8B-B14F-4D97-AF65-F5344CB8AC3E}">
        <p14:creationId xmlns:p14="http://schemas.microsoft.com/office/powerpoint/2010/main" val="16611866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TextBox 9"/>
          <p:cNvSpPr txBox="1">
            <a:spLocks noChangeArrowheads="1"/>
          </p:cNvSpPr>
          <p:nvPr/>
        </p:nvSpPr>
        <p:spPr bwMode="auto">
          <a:xfrm>
            <a:off x="1356472" y="747650"/>
            <a:ext cx="6397713" cy="954107"/>
          </a:xfrm>
          <a:prstGeom prst="rect">
            <a:avLst/>
          </a:prstGeom>
          <a:noFill/>
          <a:ln w="9525">
            <a:noFill/>
            <a:miter lim="800000"/>
            <a:headEnd/>
            <a:tailEnd/>
          </a:ln>
        </p:spPr>
        <p:txBody>
          <a:bodyPr wrap="none">
            <a:spAutoFit/>
          </a:bodyPr>
          <a:lstStyle/>
          <a:p>
            <a:pPr algn="ctr" eaLnBrk="0" hangingPunct="0"/>
            <a:r>
              <a:rPr lang="en-US" sz="2800" dirty="0">
                <a:solidFill>
                  <a:srgbClr val="0070C0"/>
                </a:solidFill>
                <a:cs typeface="Arial" pitchFamily="34" charset="0"/>
              </a:rPr>
              <a:t>The </a:t>
            </a:r>
            <a:r>
              <a:rPr lang="en-US" sz="2800" dirty="0" smtClean="0">
                <a:solidFill>
                  <a:srgbClr val="0070C0"/>
                </a:solidFill>
                <a:cs typeface="Arial" pitchFamily="34" charset="0"/>
              </a:rPr>
              <a:t>power stroke </a:t>
            </a:r>
            <a:r>
              <a:rPr lang="en-US" sz="2800" dirty="0">
                <a:solidFill>
                  <a:srgbClr val="0070C0"/>
                </a:solidFill>
                <a:cs typeface="Arial" pitchFamily="34" charset="0"/>
              </a:rPr>
              <a:t>results </a:t>
            </a:r>
            <a:r>
              <a:rPr lang="en-US" sz="2800" dirty="0" smtClean="0">
                <a:solidFill>
                  <a:srgbClr val="0070C0"/>
                </a:solidFill>
                <a:cs typeface="Arial" pitchFamily="34" charset="0"/>
              </a:rPr>
              <a:t>in </a:t>
            </a:r>
            <a:r>
              <a:rPr lang="en-US" sz="2800" dirty="0">
                <a:solidFill>
                  <a:srgbClr val="0070C0"/>
                </a:solidFill>
                <a:cs typeface="Arial" pitchFamily="34" charset="0"/>
              </a:rPr>
              <a:t>sliding of actin </a:t>
            </a:r>
          </a:p>
          <a:p>
            <a:pPr algn="ctr" eaLnBrk="0" hangingPunct="0"/>
            <a:r>
              <a:rPr lang="en-US" sz="2800" dirty="0">
                <a:solidFill>
                  <a:srgbClr val="0070C0"/>
                </a:solidFill>
                <a:cs typeface="Arial" pitchFamily="34" charset="0"/>
              </a:rPr>
              <a:t>past myosin</a:t>
            </a:r>
          </a:p>
        </p:txBody>
      </p:sp>
      <p:sp>
        <p:nvSpPr>
          <p:cNvPr id="8" name="Rectangle 3"/>
          <p:cNvSpPr txBox="1">
            <a:spLocks noChangeArrowheads="1"/>
          </p:cNvSpPr>
          <p:nvPr/>
        </p:nvSpPr>
        <p:spPr>
          <a:xfrm>
            <a:off x="541384" y="1925616"/>
            <a:ext cx="8027893" cy="1698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defRPr/>
            </a:pPr>
            <a:r>
              <a:rPr lang="en-US" sz="2400" dirty="0" smtClean="0">
                <a:hlinkClick r:id="rId2"/>
              </a:rPr>
              <a:t>https://www.youtube.com/watch?v=gJ309LfHQ3M</a:t>
            </a:r>
            <a:endParaRPr lang="en-US" sz="2400" dirty="0" smtClean="0"/>
          </a:p>
          <a:p>
            <a:pPr algn="ctr">
              <a:buFont typeface="Arial" panose="020B0604020202020204" pitchFamily="34" charset="0"/>
              <a:buNone/>
              <a:defRPr/>
            </a:pPr>
            <a:endParaRPr lang="en-US" sz="2400" dirty="0" smtClean="0"/>
          </a:p>
          <a:p>
            <a:pPr algn="ctr">
              <a:buNone/>
              <a:defRPr/>
            </a:pPr>
            <a:r>
              <a:rPr lang="en-US" sz="2400" dirty="0">
                <a:solidFill>
                  <a:srgbClr val="FF0000"/>
                </a:solidFill>
                <a:hlinkClick r:id="rId3"/>
              </a:rPr>
              <a:t>https://www.youtube.com/watch?v=Ki6WjplSUcE</a:t>
            </a:r>
            <a:endParaRPr lang="en-US" sz="2400" dirty="0">
              <a:solidFill>
                <a:srgbClr val="FF0000"/>
              </a:solidFill>
            </a:endParaRPr>
          </a:p>
        </p:txBody>
      </p:sp>
      <p:sp>
        <p:nvSpPr>
          <p:cNvPr id="2" name="TextBox 1"/>
          <p:cNvSpPr txBox="1"/>
          <p:nvPr/>
        </p:nvSpPr>
        <p:spPr>
          <a:xfrm>
            <a:off x="802888" y="4081346"/>
            <a:ext cx="7359805" cy="1631216"/>
          </a:xfrm>
          <a:prstGeom prst="rect">
            <a:avLst/>
          </a:prstGeom>
          <a:noFill/>
        </p:spPr>
        <p:txBody>
          <a:bodyPr wrap="square" rtlCol="0">
            <a:spAutoFit/>
          </a:bodyPr>
          <a:lstStyle/>
          <a:p>
            <a:r>
              <a:rPr lang="en-US" sz="2000" dirty="0" smtClean="0"/>
              <a:t>Cross Bridge </a:t>
            </a:r>
            <a:r>
              <a:rPr lang="en-US" sz="2000" dirty="0"/>
              <a:t>C</a:t>
            </a:r>
            <a:r>
              <a:rPr lang="en-US" sz="2000" dirty="0" smtClean="0"/>
              <a:t>ycle</a:t>
            </a:r>
          </a:p>
          <a:p>
            <a:r>
              <a:rPr lang="en-US" sz="2000" dirty="0" smtClean="0"/>
              <a:t>Step 1: Cross Bridge Formation</a:t>
            </a:r>
          </a:p>
          <a:p>
            <a:r>
              <a:rPr lang="en-US" sz="2000" dirty="0" smtClean="0"/>
              <a:t>Step 2: The Power Stroke</a:t>
            </a:r>
          </a:p>
          <a:p>
            <a:r>
              <a:rPr lang="en-US" sz="2000" dirty="0" smtClean="0"/>
              <a:t>Step 3: Cross Bridge Detachment</a:t>
            </a:r>
          </a:p>
          <a:p>
            <a:r>
              <a:rPr lang="en-US" sz="2000" dirty="0" smtClean="0"/>
              <a:t>Step 4: Reactivation of the Myosin Head </a:t>
            </a:r>
            <a:endParaRPr lang="en-US" sz="2000" dirty="0"/>
          </a:p>
        </p:txBody>
      </p:sp>
    </p:spTree>
    <p:extLst>
      <p:ext uri="{BB962C8B-B14F-4D97-AF65-F5344CB8AC3E}">
        <p14:creationId xmlns:p14="http://schemas.microsoft.com/office/powerpoint/2010/main" val="10366539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486400" y="3962400"/>
            <a:ext cx="3652838" cy="2909888"/>
            <a:chOff x="4656" y="2487"/>
            <a:chExt cx="2301" cy="1833"/>
          </a:xfrm>
        </p:grpSpPr>
        <p:pic>
          <p:nvPicPr>
            <p:cNvPr id="53265" name="Picture 3" descr="09_08"/>
            <p:cNvPicPr>
              <a:picLocks noChangeAspect="1" noChangeArrowheads="1"/>
            </p:cNvPicPr>
            <p:nvPr/>
          </p:nvPicPr>
          <p:blipFill>
            <a:blip r:embed="rId3" cstate="print"/>
            <a:srcRect l="57831" t="55693"/>
            <a:stretch>
              <a:fillRect/>
            </a:stretch>
          </p:blipFill>
          <p:spPr bwMode="auto">
            <a:xfrm>
              <a:off x="4752" y="2487"/>
              <a:ext cx="2205" cy="1833"/>
            </a:xfrm>
            <a:prstGeom prst="rect">
              <a:avLst/>
            </a:prstGeom>
            <a:solidFill>
              <a:schemeClr val="bg1"/>
            </a:solidFill>
            <a:ln w="9525">
              <a:noFill/>
              <a:miter lim="800000"/>
              <a:headEnd/>
              <a:tailEnd/>
            </a:ln>
          </p:spPr>
        </p:pic>
        <p:sp>
          <p:nvSpPr>
            <p:cNvPr id="53266" name="Rectangle 4"/>
            <p:cNvSpPr>
              <a:spLocks noChangeArrowheads="1"/>
            </p:cNvSpPr>
            <p:nvPr/>
          </p:nvSpPr>
          <p:spPr bwMode="auto">
            <a:xfrm>
              <a:off x="4656" y="2544"/>
              <a:ext cx="528" cy="1152"/>
            </a:xfrm>
            <a:prstGeom prst="rect">
              <a:avLst/>
            </a:prstGeom>
            <a:solidFill>
              <a:schemeClr val="bg1"/>
            </a:solidFill>
            <a:ln w="9525">
              <a:solidFill>
                <a:schemeClr val="bg1"/>
              </a:solidFill>
              <a:miter lim="800000"/>
              <a:headEnd/>
              <a:tailEnd/>
            </a:ln>
          </p:spPr>
          <p:txBody>
            <a:bodyPr wrap="none" anchor="ctr"/>
            <a:lstStyle/>
            <a:p>
              <a:endParaRPr lang="en-US"/>
            </a:p>
          </p:txBody>
        </p:sp>
      </p:grpSp>
      <p:pic>
        <p:nvPicPr>
          <p:cNvPr id="321541" name="Picture 5" descr="09_08"/>
          <p:cNvPicPr>
            <a:picLocks noChangeAspect="1" noChangeArrowheads="1"/>
          </p:cNvPicPr>
          <p:nvPr/>
        </p:nvPicPr>
        <p:blipFill>
          <a:blip r:embed="rId3" cstate="print"/>
          <a:srcRect l="40390" t="43098" r="32071" b="40053"/>
          <a:stretch>
            <a:fillRect/>
          </a:stretch>
        </p:blipFill>
        <p:spPr bwMode="auto">
          <a:xfrm>
            <a:off x="4114800" y="3179763"/>
            <a:ext cx="2286000" cy="1106487"/>
          </a:xfrm>
          <a:prstGeom prst="rect">
            <a:avLst/>
          </a:prstGeom>
          <a:noFill/>
          <a:ln w="9525">
            <a:noFill/>
            <a:miter lim="800000"/>
            <a:headEnd/>
            <a:tailEnd/>
          </a:ln>
        </p:spPr>
      </p:pic>
      <p:pic>
        <p:nvPicPr>
          <p:cNvPr id="321542" name="Picture 6" descr="09_08"/>
          <p:cNvPicPr>
            <a:picLocks noChangeAspect="1" noChangeArrowheads="1"/>
          </p:cNvPicPr>
          <p:nvPr/>
        </p:nvPicPr>
        <p:blipFill>
          <a:blip r:embed="rId3" cstate="print"/>
          <a:srcRect l="38554" t="17574" r="31152" b="56902"/>
          <a:stretch>
            <a:fillRect/>
          </a:stretch>
        </p:blipFill>
        <p:spPr bwMode="auto">
          <a:xfrm>
            <a:off x="4114800" y="1295400"/>
            <a:ext cx="2514600" cy="1676400"/>
          </a:xfrm>
          <a:prstGeom prst="rect">
            <a:avLst/>
          </a:prstGeom>
          <a:noFill/>
          <a:ln w="9525">
            <a:noFill/>
            <a:miter lim="800000"/>
            <a:headEnd/>
            <a:tailEnd/>
          </a:ln>
        </p:spPr>
      </p:pic>
      <p:pic>
        <p:nvPicPr>
          <p:cNvPr id="321543" name="Picture 7" descr="09_08"/>
          <p:cNvPicPr>
            <a:picLocks noChangeAspect="1" noChangeArrowheads="1"/>
          </p:cNvPicPr>
          <p:nvPr/>
        </p:nvPicPr>
        <p:blipFill>
          <a:blip r:embed="rId3" cstate="print"/>
          <a:srcRect t="59343" r="66954" b="13971"/>
          <a:stretch>
            <a:fillRect/>
          </a:stretch>
        </p:blipFill>
        <p:spPr bwMode="auto">
          <a:xfrm>
            <a:off x="381000" y="4191000"/>
            <a:ext cx="2743200" cy="1752600"/>
          </a:xfrm>
          <a:prstGeom prst="rect">
            <a:avLst/>
          </a:prstGeom>
          <a:noFill/>
          <a:ln w="9525">
            <a:noFill/>
            <a:miter lim="800000"/>
            <a:headEnd/>
            <a:tailEnd/>
          </a:ln>
        </p:spPr>
      </p:pic>
      <p:pic>
        <p:nvPicPr>
          <p:cNvPr id="321544" name="Picture 8" descr="09_08"/>
          <p:cNvPicPr>
            <a:picLocks noChangeAspect="1" noChangeArrowheads="1"/>
          </p:cNvPicPr>
          <p:nvPr/>
        </p:nvPicPr>
        <p:blipFill>
          <a:blip r:embed="rId3" cstate="print"/>
          <a:srcRect t="44260" r="74776" b="39497"/>
          <a:stretch>
            <a:fillRect/>
          </a:stretch>
        </p:blipFill>
        <p:spPr bwMode="auto">
          <a:xfrm>
            <a:off x="304800" y="3200400"/>
            <a:ext cx="2093913" cy="1066800"/>
          </a:xfrm>
          <a:prstGeom prst="rect">
            <a:avLst/>
          </a:prstGeom>
          <a:noFill/>
          <a:ln w="9525">
            <a:noFill/>
            <a:miter lim="800000"/>
            <a:headEnd/>
            <a:tailEnd/>
          </a:ln>
        </p:spPr>
      </p:pic>
      <p:grpSp>
        <p:nvGrpSpPr>
          <p:cNvPr id="53254" name="Group 9"/>
          <p:cNvGrpSpPr>
            <a:grpSpLocks/>
          </p:cNvGrpSpPr>
          <p:nvPr/>
        </p:nvGrpSpPr>
        <p:grpSpPr bwMode="auto">
          <a:xfrm>
            <a:off x="152400" y="838200"/>
            <a:ext cx="3200400" cy="2133600"/>
            <a:chOff x="384" y="336"/>
            <a:chExt cx="2016" cy="1344"/>
          </a:xfrm>
        </p:grpSpPr>
        <p:pic>
          <p:nvPicPr>
            <p:cNvPr id="53263" name="Picture 10" descr="09_08"/>
            <p:cNvPicPr>
              <a:picLocks noChangeAspect="1" noChangeArrowheads="1"/>
            </p:cNvPicPr>
            <p:nvPr/>
          </p:nvPicPr>
          <p:blipFill>
            <a:blip r:embed="rId3" cstate="print"/>
            <a:srcRect t="12932" r="63281" b="56902"/>
            <a:stretch>
              <a:fillRect/>
            </a:stretch>
          </p:blipFill>
          <p:spPr bwMode="auto">
            <a:xfrm>
              <a:off x="384" y="432"/>
              <a:ext cx="1920" cy="1248"/>
            </a:xfrm>
            <a:prstGeom prst="rect">
              <a:avLst/>
            </a:prstGeom>
            <a:noFill/>
            <a:ln w="9525">
              <a:noFill/>
              <a:miter lim="800000"/>
              <a:headEnd/>
              <a:tailEnd/>
            </a:ln>
          </p:spPr>
        </p:pic>
        <p:sp>
          <p:nvSpPr>
            <p:cNvPr id="53264" name="Rectangle 11"/>
            <p:cNvSpPr>
              <a:spLocks noChangeArrowheads="1"/>
            </p:cNvSpPr>
            <p:nvPr/>
          </p:nvSpPr>
          <p:spPr bwMode="auto">
            <a:xfrm>
              <a:off x="1680" y="336"/>
              <a:ext cx="720" cy="240"/>
            </a:xfrm>
            <a:prstGeom prst="rect">
              <a:avLst/>
            </a:prstGeom>
            <a:solidFill>
              <a:schemeClr val="bg1"/>
            </a:solidFill>
            <a:ln w="9525">
              <a:solidFill>
                <a:schemeClr val="bg1"/>
              </a:solidFill>
              <a:miter lim="800000"/>
              <a:headEnd/>
              <a:tailEnd/>
            </a:ln>
          </p:spPr>
          <p:txBody>
            <a:bodyPr wrap="none" anchor="ctr"/>
            <a:lstStyle/>
            <a:p>
              <a:endParaRPr lang="en-US"/>
            </a:p>
          </p:txBody>
        </p:sp>
      </p:grpSp>
      <p:pic>
        <p:nvPicPr>
          <p:cNvPr id="321548" name="Picture 12" descr="09_08"/>
          <p:cNvPicPr>
            <a:picLocks noChangeAspect="1" noChangeArrowheads="1"/>
          </p:cNvPicPr>
          <p:nvPr/>
        </p:nvPicPr>
        <p:blipFill>
          <a:blip r:embed="rId3" cstate="print"/>
          <a:srcRect l="24727" r="50488" b="82596"/>
          <a:stretch>
            <a:fillRect/>
          </a:stretch>
        </p:blipFill>
        <p:spPr bwMode="auto">
          <a:xfrm>
            <a:off x="2209800" y="152400"/>
            <a:ext cx="2057400" cy="1143000"/>
          </a:xfrm>
          <a:prstGeom prst="rect">
            <a:avLst/>
          </a:prstGeom>
          <a:noFill/>
          <a:ln w="9525">
            <a:noFill/>
            <a:miter lim="800000"/>
            <a:headEnd/>
            <a:tailEnd/>
          </a:ln>
        </p:spPr>
      </p:pic>
      <p:grpSp>
        <p:nvGrpSpPr>
          <p:cNvPr id="4" name="Group 13"/>
          <p:cNvGrpSpPr>
            <a:grpSpLocks/>
          </p:cNvGrpSpPr>
          <p:nvPr/>
        </p:nvGrpSpPr>
        <p:grpSpPr bwMode="auto">
          <a:xfrm>
            <a:off x="4114800" y="4267200"/>
            <a:ext cx="2514600" cy="1752600"/>
            <a:chOff x="2880" y="2496"/>
            <a:chExt cx="1584" cy="1104"/>
          </a:xfrm>
        </p:grpSpPr>
        <p:pic>
          <p:nvPicPr>
            <p:cNvPr id="53261" name="Picture 14" descr="09_08"/>
            <p:cNvPicPr>
              <a:picLocks noChangeAspect="1" noChangeArrowheads="1"/>
            </p:cNvPicPr>
            <p:nvPr/>
          </p:nvPicPr>
          <p:blipFill>
            <a:blip r:embed="rId3" cstate="print"/>
            <a:srcRect l="38994" t="59343" r="32550" b="15132"/>
            <a:stretch>
              <a:fillRect/>
            </a:stretch>
          </p:blipFill>
          <p:spPr bwMode="auto">
            <a:xfrm>
              <a:off x="2976" y="2496"/>
              <a:ext cx="1488" cy="1056"/>
            </a:xfrm>
            <a:prstGeom prst="rect">
              <a:avLst/>
            </a:prstGeom>
            <a:noFill/>
            <a:ln w="9525">
              <a:noFill/>
              <a:miter lim="800000"/>
              <a:headEnd/>
              <a:tailEnd/>
            </a:ln>
          </p:spPr>
        </p:pic>
        <p:sp>
          <p:nvSpPr>
            <p:cNvPr id="53262" name="Rectangle 15"/>
            <p:cNvSpPr>
              <a:spLocks noChangeArrowheads="1"/>
            </p:cNvSpPr>
            <p:nvPr/>
          </p:nvSpPr>
          <p:spPr bwMode="auto">
            <a:xfrm>
              <a:off x="2880" y="3360"/>
              <a:ext cx="384" cy="240"/>
            </a:xfrm>
            <a:prstGeom prst="rect">
              <a:avLst/>
            </a:prstGeom>
            <a:solidFill>
              <a:schemeClr val="bg1"/>
            </a:solidFill>
            <a:ln w="9525">
              <a:solidFill>
                <a:schemeClr val="bg1"/>
              </a:solidFill>
              <a:miter lim="800000"/>
              <a:headEnd/>
              <a:tailEnd/>
            </a:ln>
          </p:spPr>
          <p:txBody>
            <a:bodyPr wrap="none" anchor="ctr"/>
            <a:lstStyle/>
            <a:p>
              <a:endParaRPr lang="en-US"/>
            </a:p>
          </p:txBody>
        </p:sp>
      </p:grpSp>
      <p:pic>
        <p:nvPicPr>
          <p:cNvPr id="321552" name="Picture 16" descr="09_08"/>
          <p:cNvPicPr>
            <a:picLocks noChangeAspect="1" noChangeArrowheads="1"/>
          </p:cNvPicPr>
          <p:nvPr/>
        </p:nvPicPr>
        <p:blipFill>
          <a:blip r:embed="rId3" cstate="print"/>
          <a:srcRect l="26563" t="81387" r="55078"/>
          <a:stretch>
            <a:fillRect/>
          </a:stretch>
        </p:blipFill>
        <p:spPr bwMode="auto">
          <a:xfrm>
            <a:off x="2819400" y="5334000"/>
            <a:ext cx="1524000" cy="1222375"/>
          </a:xfrm>
          <a:prstGeom prst="rect">
            <a:avLst/>
          </a:prstGeom>
          <a:noFill/>
          <a:ln w="9525">
            <a:noFill/>
            <a:miter lim="800000"/>
            <a:headEnd/>
            <a:tailEnd/>
          </a:ln>
        </p:spPr>
      </p:pic>
      <p:sp>
        <p:nvSpPr>
          <p:cNvPr id="53258" name="Text Box 17"/>
          <p:cNvSpPr txBox="1">
            <a:spLocks noChangeArrowheads="1"/>
          </p:cNvSpPr>
          <p:nvPr/>
        </p:nvSpPr>
        <p:spPr bwMode="auto">
          <a:xfrm>
            <a:off x="4784725" y="14288"/>
            <a:ext cx="3768725" cy="519112"/>
          </a:xfrm>
          <a:prstGeom prst="rect">
            <a:avLst/>
          </a:prstGeom>
          <a:noFill/>
          <a:ln w="9525">
            <a:noFill/>
            <a:miter lim="800000"/>
            <a:headEnd/>
            <a:tailEnd/>
          </a:ln>
        </p:spPr>
        <p:txBody>
          <a:bodyPr wrap="none">
            <a:spAutoFit/>
          </a:bodyPr>
          <a:lstStyle/>
          <a:p>
            <a:pPr eaLnBrk="0" hangingPunct="0"/>
            <a:r>
              <a:rPr lang="en-US" sz="2800">
                <a:solidFill>
                  <a:schemeClr val="accent2"/>
                </a:solidFill>
              </a:rPr>
              <a:t>The cross-bridge cycle</a:t>
            </a:r>
          </a:p>
        </p:txBody>
      </p:sp>
      <p:sp>
        <p:nvSpPr>
          <p:cNvPr id="53259" name="Text Box 18"/>
          <p:cNvSpPr txBox="1">
            <a:spLocks noChangeArrowheads="1"/>
          </p:cNvSpPr>
          <p:nvPr/>
        </p:nvSpPr>
        <p:spPr bwMode="auto">
          <a:xfrm>
            <a:off x="6826250" y="6629400"/>
            <a:ext cx="2393950" cy="274638"/>
          </a:xfrm>
          <a:prstGeom prst="rect">
            <a:avLst/>
          </a:prstGeom>
          <a:noFill/>
          <a:ln w="9525">
            <a:noFill/>
            <a:miter lim="800000"/>
            <a:headEnd/>
            <a:tailEnd/>
          </a:ln>
        </p:spPr>
        <p:txBody>
          <a:bodyPr wrap="none">
            <a:spAutoFit/>
          </a:bodyPr>
          <a:lstStyle/>
          <a:p>
            <a:pPr eaLnBrk="0" hangingPunct="0"/>
            <a:r>
              <a:rPr lang="en-US" sz="1200">
                <a:latin typeface="Times" charset="0"/>
              </a:rPr>
              <a:t>From:  </a:t>
            </a:r>
            <a:r>
              <a:rPr lang="en-US" sz="1200" u="sng">
                <a:latin typeface="Times" charset="0"/>
              </a:rPr>
              <a:t>Vander</a:t>
            </a:r>
            <a:r>
              <a:rPr lang="ja-JP" altLang="en-US" sz="1200" u="sng">
                <a:latin typeface="Times" charset="0"/>
              </a:rPr>
              <a:t>’</a:t>
            </a:r>
            <a:r>
              <a:rPr lang="en-US" altLang="ja-JP" sz="1200" u="sng">
                <a:latin typeface="Times" charset="0"/>
              </a:rPr>
              <a:t>s Human Physiology</a:t>
            </a:r>
            <a:endParaRPr lang="en-US" sz="1200" u="sng">
              <a:latin typeface="Times" charset="0"/>
            </a:endParaRPr>
          </a:p>
        </p:txBody>
      </p:sp>
      <p:sp>
        <p:nvSpPr>
          <p:cNvPr id="53260" name="Text Box 20"/>
          <p:cNvSpPr txBox="1">
            <a:spLocks noChangeArrowheads="1"/>
          </p:cNvSpPr>
          <p:nvPr/>
        </p:nvSpPr>
        <p:spPr bwMode="auto">
          <a:xfrm>
            <a:off x="6019800" y="2895600"/>
            <a:ext cx="2133600" cy="641350"/>
          </a:xfrm>
          <a:prstGeom prst="rect">
            <a:avLst/>
          </a:prstGeom>
          <a:noFill/>
          <a:ln w="9525">
            <a:noFill/>
            <a:miter lim="800000"/>
            <a:headEnd/>
            <a:tailEnd/>
          </a:ln>
        </p:spPr>
        <p:txBody>
          <a:bodyPr>
            <a:spAutoFit/>
          </a:bodyPr>
          <a:lstStyle/>
          <a:p>
            <a:pPr>
              <a:spcBef>
                <a:spcPct val="50000"/>
              </a:spcBef>
            </a:pPr>
            <a:r>
              <a:rPr lang="en-US"/>
              <a:t>Note: Pi release causes movement</a:t>
            </a:r>
          </a:p>
        </p:txBody>
      </p:sp>
    </p:spTree>
    <p:extLst>
      <p:ext uri="{BB962C8B-B14F-4D97-AF65-F5344CB8AC3E}">
        <p14:creationId xmlns:p14="http://schemas.microsoft.com/office/powerpoint/2010/main" val="2969010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15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215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2154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2155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2154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2154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2"/>
          <p:cNvPicPr>
            <a:picLocks noChangeAspect="1" noChangeArrowheads="1"/>
          </p:cNvPicPr>
          <p:nvPr/>
        </p:nvPicPr>
        <p:blipFill>
          <a:blip r:embed="rId3" cstate="print"/>
          <a:srcRect/>
          <a:stretch>
            <a:fillRect/>
          </a:stretch>
        </p:blipFill>
        <p:spPr bwMode="auto">
          <a:xfrm>
            <a:off x="1600200" y="879475"/>
            <a:ext cx="3190875" cy="5826125"/>
          </a:xfrm>
          <a:prstGeom prst="rect">
            <a:avLst/>
          </a:prstGeom>
          <a:noFill/>
          <a:ln w="9525">
            <a:noFill/>
            <a:miter lim="800000"/>
            <a:headEnd/>
            <a:tailEnd/>
          </a:ln>
        </p:spPr>
      </p:pic>
      <p:sp>
        <p:nvSpPr>
          <p:cNvPr id="73730" name="Freeform 3"/>
          <p:cNvSpPr>
            <a:spLocks/>
          </p:cNvSpPr>
          <p:nvPr/>
        </p:nvSpPr>
        <p:spPr bwMode="auto">
          <a:xfrm rot="647172">
            <a:off x="762000" y="1593850"/>
            <a:ext cx="1295400" cy="4067175"/>
          </a:xfrm>
          <a:custGeom>
            <a:avLst/>
            <a:gdLst>
              <a:gd name="T0" fmla="*/ 2147483647 w 944"/>
              <a:gd name="T1" fmla="*/ 2147483647 h 2832"/>
              <a:gd name="T2" fmla="*/ 2147483647 w 944"/>
              <a:gd name="T3" fmla="*/ 2147483647 h 2832"/>
              <a:gd name="T4" fmla="*/ 2147483647 w 944"/>
              <a:gd name="T5" fmla="*/ 0 h 2832"/>
              <a:gd name="T6" fmla="*/ 0 60000 65536"/>
              <a:gd name="T7" fmla="*/ 0 60000 65536"/>
              <a:gd name="T8" fmla="*/ 0 60000 65536"/>
              <a:gd name="T9" fmla="*/ 0 w 944"/>
              <a:gd name="T10" fmla="*/ 0 h 2832"/>
              <a:gd name="T11" fmla="*/ 944 w 944"/>
              <a:gd name="T12" fmla="*/ 2832 h 2832"/>
            </a:gdLst>
            <a:ahLst/>
            <a:cxnLst>
              <a:cxn ang="T6">
                <a:pos x="T0" y="T1"/>
              </a:cxn>
              <a:cxn ang="T7">
                <a:pos x="T2" y="T3"/>
              </a:cxn>
              <a:cxn ang="T8">
                <a:pos x="T4" y="T5"/>
              </a:cxn>
            </a:cxnLst>
            <a:rect l="T9" t="T10" r="T11" b="T12"/>
            <a:pathLst>
              <a:path w="944" h="2832">
                <a:moveTo>
                  <a:pt x="944" y="2832"/>
                </a:moveTo>
                <a:cubicBezTo>
                  <a:pt x="552" y="2444"/>
                  <a:pt x="160" y="2056"/>
                  <a:pt x="80" y="1584"/>
                </a:cubicBezTo>
                <a:cubicBezTo>
                  <a:pt x="0" y="1112"/>
                  <a:pt x="400" y="264"/>
                  <a:pt x="464" y="0"/>
                </a:cubicBezTo>
              </a:path>
            </a:pathLst>
          </a:custGeom>
          <a:noFill/>
          <a:ln w="9525">
            <a:solidFill>
              <a:schemeClr val="tx1"/>
            </a:solidFill>
            <a:round/>
            <a:headEnd/>
            <a:tailEnd type="stealth" w="lg" len="lg"/>
          </a:ln>
        </p:spPr>
        <p:txBody>
          <a:bodyPr/>
          <a:lstStyle/>
          <a:p>
            <a:endParaRPr lang="en-US"/>
          </a:p>
        </p:txBody>
      </p:sp>
      <p:sp>
        <p:nvSpPr>
          <p:cNvPr id="73731" name="Text Box 4"/>
          <p:cNvSpPr txBox="1">
            <a:spLocks noChangeArrowheads="1"/>
          </p:cNvSpPr>
          <p:nvPr/>
        </p:nvSpPr>
        <p:spPr bwMode="auto">
          <a:xfrm>
            <a:off x="-76200" y="3290888"/>
            <a:ext cx="928688" cy="517525"/>
          </a:xfrm>
          <a:prstGeom prst="rect">
            <a:avLst/>
          </a:prstGeom>
          <a:noFill/>
          <a:ln w="9525">
            <a:noFill/>
            <a:miter lim="800000"/>
            <a:headEnd/>
            <a:tailEnd/>
          </a:ln>
        </p:spPr>
        <p:txBody>
          <a:bodyPr wrap="none">
            <a:spAutoFit/>
          </a:bodyPr>
          <a:lstStyle/>
          <a:p>
            <a:pPr eaLnBrk="0" hangingPunct="0"/>
            <a:r>
              <a:rPr lang="en-US" sz="1400">
                <a:latin typeface="Times" charset="0"/>
              </a:rPr>
              <a:t>    ATP</a:t>
            </a:r>
          </a:p>
          <a:p>
            <a:pPr eaLnBrk="0" hangingPunct="0"/>
            <a:r>
              <a:rPr lang="en-US" sz="1400">
                <a:latin typeface="Times" charset="0"/>
              </a:rPr>
              <a:t>hydrolysis</a:t>
            </a:r>
          </a:p>
        </p:txBody>
      </p:sp>
      <p:sp>
        <p:nvSpPr>
          <p:cNvPr id="73732" name="Text Box 5"/>
          <p:cNvSpPr txBox="1">
            <a:spLocks noChangeArrowheads="1"/>
          </p:cNvSpPr>
          <p:nvPr/>
        </p:nvSpPr>
        <p:spPr bwMode="auto">
          <a:xfrm>
            <a:off x="393700" y="-87313"/>
            <a:ext cx="8372475" cy="946151"/>
          </a:xfrm>
          <a:prstGeom prst="rect">
            <a:avLst/>
          </a:prstGeom>
          <a:noFill/>
          <a:ln w="9525">
            <a:noFill/>
            <a:miter lim="800000"/>
            <a:headEnd/>
            <a:tailEnd/>
          </a:ln>
        </p:spPr>
        <p:txBody>
          <a:bodyPr wrap="none">
            <a:spAutoFit/>
          </a:bodyPr>
          <a:lstStyle/>
          <a:p>
            <a:pPr algn="ctr" eaLnBrk="0" hangingPunct="0"/>
            <a:r>
              <a:rPr lang="en-US" sz="2800">
                <a:solidFill>
                  <a:schemeClr val="accent2"/>
                </a:solidFill>
              </a:rPr>
              <a:t>The hydrolysis of ATP and the release of P</a:t>
            </a:r>
            <a:r>
              <a:rPr lang="en-US" sz="2800" baseline="-25000">
                <a:solidFill>
                  <a:schemeClr val="accent2"/>
                </a:solidFill>
              </a:rPr>
              <a:t>i</a:t>
            </a:r>
            <a:r>
              <a:rPr lang="en-US" sz="2800">
                <a:solidFill>
                  <a:schemeClr val="accent2"/>
                </a:solidFill>
              </a:rPr>
              <a:t> change </a:t>
            </a:r>
          </a:p>
          <a:p>
            <a:pPr algn="ctr" eaLnBrk="0" hangingPunct="0"/>
            <a:r>
              <a:rPr lang="en-US" sz="2800">
                <a:solidFill>
                  <a:schemeClr val="accent2"/>
                </a:solidFill>
              </a:rPr>
              <a:t>the conformation of the cross-bridge</a:t>
            </a:r>
          </a:p>
        </p:txBody>
      </p:sp>
      <p:sp>
        <p:nvSpPr>
          <p:cNvPr id="73733" name="Text Box 6"/>
          <p:cNvSpPr txBox="1">
            <a:spLocks noChangeArrowheads="1"/>
          </p:cNvSpPr>
          <p:nvPr/>
        </p:nvSpPr>
        <p:spPr bwMode="auto">
          <a:xfrm>
            <a:off x="5927725" y="1185863"/>
            <a:ext cx="184150" cy="457200"/>
          </a:xfrm>
          <a:prstGeom prst="rect">
            <a:avLst/>
          </a:prstGeom>
          <a:noFill/>
          <a:ln w="9525">
            <a:noFill/>
            <a:miter lim="800000"/>
            <a:headEnd/>
            <a:tailEnd/>
          </a:ln>
        </p:spPr>
        <p:txBody>
          <a:bodyPr wrap="none">
            <a:spAutoFit/>
          </a:bodyPr>
          <a:lstStyle/>
          <a:p>
            <a:pPr eaLnBrk="0" hangingPunct="0"/>
            <a:endParaRPr lang="en-US" sz="2400">
              <a:latin typeface="Times" charset="0"/>
            </a:endParaRPr>
          </a:p>
        </p:txBody>
      </p:sp>
      <p:sp>
        <p:nvSpPr>
          <p:cNvPr id="73734" name="Text Box 7"/>
          <p:cNvSpPr txBox="1">
            <a:spLocks noChangeArrowheads="1"/>
          </p:cNvSpPr>
          <p:nvPr/>
        </p:nvSpPr>
        <p:spPr bwMode="auto">
          <a:xfrm>
            <a:off x="4191000" y="914400"/>
            <a:ext cx="5002213" cy="3444875"/>
          </a:xfrm>
          <a:prstGeom prst="rect">
            <a:avLst/>
          </a:prstGeom>
          <a:noFill/>
          <a:ln w="9525">
            <a:noFill/>
            <a:miter lim="800000"/>
            <a:headEnd/>
            <a:tailEnd/>
          </a:ln>
        </p:spPr>
        <p:txBody>
          <a:bodyPr wrap="none">
            <a:spAutoFit/>
          </a:bodyPr>
          <a:lstStyle/>
          <a:p>
            <a:pPr eaLnBrk="0" hangingPunct="0"/>
            <a:r>
              <a:rPr lang="en-US" sz="2000"/>
              <a:t>●  ATP hydrolysis energizes cross-bridge</a:t>
            </a:r>
          </a:p>
          <a:p>
            <a:pPr eaLnBrk="0" hangingPunct="0"/>
            <a:r>
              <a:rPr lang="en-US" sz="2000"/>
              <a:t>	● in </a:t>
            </a:r>
            <a:r>
              <a:rPr lang="ja-JP" altLang="en-US" sz="2000"/>
              <a:t>‘</a:t>
            </a:r>
            <a:r>
              <a:rPr lang="en-US" altLang="ja-JP" sz="2000"/>
              <a:t>cocked</a:t>
            </a:r>
            <a:r>
              <a:rPr lang="ja-JP" altLang="en-US" sz="2000"/>
              <a:t>’</a:t>
            </a:r>
            <a:r>
              <a:rPr lang="en-US" altLang="ja-JP" sz="2000"/>
              <a:t> position</a:t>
            </a:r>
          </a:p>
          <a:p>
            <a:pPr eaLnBrk="0" hangingPunct="0"/>
            <a:endParaRPr lang="en-US" sz="2000"/>
          </a:p>
          <a:p>
            <a:pPr eaLnBrk="0" hangingPunct="0"/>
            <a:r>
              <a:rPr lang="en-US" sz="2000"/>
              <a:t>●  Release of P</a:t>
            </a:r>
            <a:r>
              <a:rPr lang="en-US" sz="2000" baseline="-25000"/>
              <a:t>i</a:t>
            </a:r>
            <a:r>
              <a:rPr lang="en-US" sz="2000"/>
              <a:t> leads to release of energy</a:t>
            </a:r>
          </a:p>
          <a:p>
            <a:pPr eaLnBrk="0" hangingPunct="0"/>
            <a:r>
              <a:rPr lang="en-US" sz="2000"/>
              <a:t>	● head rotates relative to linker </a:t>
            </a:r>
          </a:p>
          <a:p>
            <a:pPr eaLnBrk="0" hangingPunct="0"/>
            <a:r>
              <a:rPr lang="en-US" sz="2000"/>
              <a:t>	● results in power stroke</a:t>
            </a:r>
          </a:p>
          <a:p>
            <a:pPr eaLnBrk="0" hangingPunct="0"/>
            <a:r>
              <a:rPr lang="en-US" sz="2000"/>
              <a:t>		 ● thin filament pulled </a:t>
            </a:r>
          </a:p>
          <a:p>
            <a:pPr eaLnBrk="0" hangingPunct="0"/>
            <a:r>
              <a:rPr lang="en-US" sz="2000"/>
              <a:t>		    past thick</a:t>
            </a:r>
          </a:p>
          <a:p>
            <a:pPr eaLnBrk="0" hangingPunct="0"/>
            <a:endParaRPr lang="en-US" sz="2000"/>
          </a:p>
          <a:p>
            <a:pPr eaLnBrk="0" hangingPunct="0"/>
            <a:r>
              <a:rPr lang="en-US" sz="2000"/>
              <a:t>●  Binding of ATP to cross-bridge leads</a:t>
            </a:r>
          </a:p>
          <a:p>
            <a:pPr eaLnBrk="0" hangingPunct="0"/>
            <a:r>
              <a:rPr lang="en-US" sz="2000"/>
              <a:t>    to detachment of thin and thick filaments</a:t>
            </a:r>
          </a:p>
        </p:txBody>
      </p:sp>
      <p:sp>
        <p:nvSpPr>
          <p:cNvPr id="73735" name="Text Box 8"/>
          <p:cNvSpPr txBox="1">
            <a:spLocks noChangeArrowheads="1"/>
          </p:cNvSpPr>
          <p:nvPr/>
        </p:nvSpPr>
        <p:spPr bwMode="auto">
          <a:xfrm>
            <a:off x="4419600" y="1401763"/>
            <a:ext cx="574675" cy="274637"/>
          </a:xfrm>
          <a:prstGeom prst="rect">
            <a:avLst/>
          </a:prstGeom>
          <a:noFill/>
          <a:ln w="9525">
            <a:noFill/>
            <a:miter lim="800000"/>
            <a:headEnd/>
            <a:tailEnd/>
          </a:ln>
        </p:spPr>
        <p:txBody>
          <a:bodyPr wrap="none">
            <a:spAutoFit/>
          </a:bodyPr>
          <a:lstStyle/>
          <a:p>
            <a:pPr eaLnBrk="0" hangingPunct="0"/>
            <a:r>
              <a:rPr lang="en-US" sz="1200">
                <a:latin typeface="Times" charset="0"/>
              </a:rPr>
              <a:t>(neck)</a:t>
            </a:r>
          </a:p>
        </p:txBody>
      </p:sp>
      <p:pic>
        <p:nvPicPr>
          <p:cNvPr id="73736" name="Picture 9"/>
          <p:cNvPicPr>
            <a:picLocks noChangeAspect="1" noChangeArrowheads="1"/>
          </p:cNvPicPr>
          <p:nvPr/>
        </p:nvPicPr>
        <p:blipFill>
          <a:blip r:embed="rId4" cstate="print"/>
          <a:srcRect/>
          <a:stretch>
            <a:fillRect/>
          </a:stretch>
        </p:blipFill>
        <p:spPr bwMode="auto">
          <a:xfrm>
            <a:off x="4760913" y="4572000"/>
            <a:ext cx="2249487" cy="2171700"/>
          </a:xfrm>
          <a:prstGeom prst="rect">
            <a:avLst/>
          </a:prstGeom>
          <a:noFill/>
          <a:ln w="9525">
            <a:noFill/>
            <a:miter lim="800000"/>
            <a:headEnd/>
            <a:tailEnd/>
          </a:ln>
        </p:spPr>
      </p:pic>
      <p:sp>
        <p:nvSpPr>
          <p:cNvPr id="2" name="Rectangle 1"/>
          <p:cNvSpPr/>
          <p:nvPr/>
        </p:nvSpPr>
        <p:spPr>
          <a:xfrm>
            <a:off x="5741676" y="4909978"/>
            <a:ext cx="467039"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52635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528935"/>
            <a:ext cx="7772400" cy="2616101"/>
          </a:xfrm>
          <a:prstGeom prst="rect">
            <a:avLst/>
          </a:prstGeom>
          <a:noFill/>
        </p:spPr>
        <p:txBody>
          <a:bodyPr wrap="square" rtlCol="0">
            <a:spAutoFit/>
          </a:bodyPr>
          <a:lstStyle/>
          <a:p>
            <a:r>
              <a:rPr lang="en-US" sz="2400" dirty="0" smtClean="0"/>
              <a:t>Clicker question: Which of the following is correct?</a:t>
            </a:r>
          </a:p>
          <a:p>
            <a:endParaRPr lang="en-US" sz="2000" dirty="0"/>
          </a:p>
          <a:p>
            <a:r>
              <a:rPr lang="en-US" sz="2000" dirty="0" smtClean="0"/>
              <a:t>A. Microtubule trimers consist of alpha-GTP, beta-GTP and gamma GDP/GTP</a:t>
            </a:r>
          </a:p>
          <a:p>
            <a:r>
              <a:rPr lang="en-US" sz="2000" dirty="0" smtClean="0"/>
              <a:t>B. </a:t>
            </a:r>
            <a:r>
              <a:rPr lang="en-US" sz="2000" dirty="0"/>
              <a:t>Microtubule </a:t>
            </a:r>
            <a:r>
              <a:rPr lang="en-US" sz="2000" dirty="0" smtClean="0"/>
              <a:t>dimers </a:t>
            </a:r>
            <a:r>
              <a:rPr lang="en-US" sz="2000" dirty="0"/>
              <a:t>consist of alpha-GTP, </a:t>
            </a:r>
            <a:r>
              <a:rPr lang="en-US" sz="2000" dirty="0" smtClean="0"/>
              <a:t>beta-GDP/GTP</a:t>
            </a:r>
          </a:p>
          <a:p>
            <a:r>
              <a:rPr lang="en-US" sz="2000" dirty="0" smtClean="0"/>
              <a:t>C. </a:t>
            </a:r>
            <a:r>
              <a:rPr lang="en-US" sz="2000" dirty="0"/>
              <a:t>Microtubule </a:t>
            </a:r>
            <a:r>
              <a:rPr lang="en-US" sz="2000" dirty="0" smtClean="0"/>
              <a:t>tetramers </a:t>
            </a:r>
            <a:r>
              <a:rPr lang="en-US" sz="2000" dirty="0"/>
              <a:t>consist of </a:t>
            </a:r>
            <a:r>
              <a:rPr lang="en-US" sz="2000" dirty="0" smtClean="0"/>
              <a:t>alpha-GDP</a:t>
            </a:r>
            <a:r>
              <a:rPr lang="en-US" sz="2000" dirty="0"/>
              <a:t>, </a:t>
            </a:r>
            <a:r>
              <a:rPr lang="en-US" sz="2000" dirty="0" smtClean="0"/>
              <a:t>beta-GDP </a:t>
            </a:r>
            <a:r>
              <a:rPr lang="en-US" sz="2000" dirty="0"/>
              <a:t>and </a:t>
            </a:r>
            <a:r>
              <a:rPr lang="en-US" sz="2000" dirty="0" smtClean="0"/>
              <a:t>alpha-GTP</a:t>
            </a:r>
            <a:r>
              <a:rPr lang="en-US" sz="2000" dirty="0"/>
              <a:t>, </a:t>
            </a:r>
            <a:r>
              <a:rPr lang="en-US" sz="2000" dirty="0" smtClean="0"/>
              <a:t>beta-GTP </a:t>
            </a:r>
          </a:p>
          <a:p>
            <a:r>
              <a:rPr lang="en-US" sz="2000" dirty="0" smtClean="0"/>
              <a:t>D. </a:t>
            </a:r>
            <a:r>
              <a:rPr lang="en-US" sz="2000" dirty="0"/>
              <a:t>Microtubule dimers consist of </a:t>
            </a:r>
            <a:r>
              <a:rPr lang="en-US" sz="2000" dirty="0" smtClean="0"/>
              <a:t>alpha-GDP</a:t>
            </a:r>
            <a:r>
              <a:rPr lang="en-US" sz="2000" dirty="0"/>
              <a:t>, beta-GDP/GTP</a:t>
            </a:r>
          </a:p>
        </p:txBody>
      </p:sp>
    </p:spTree>
    <p:extLst>
      <p:ext uri="{BB962C8B-B14F-4D97-AF65-F5344CB8AC3E}">
        <p14:creationId xmlns:p14="http://schemas.microsoft.com/office/powerpoint/2010/main" val="24442361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2"/>
          <p:cNvPicPr>
            <a:picLocks noChangeAspect="1" noChangeArrowheads="1"/>
          </p:cNvPicPr>
          <p:nvPr/>
        </p:nvPicPr>
        <p:blipFill>
          <a:blip r:embed="rId3" cstate="print"/>
          <a:srcRect/>
          <a:stretch>
            <a:fillRect/>
          </a:stretch>
        </p:blipFill>
        <p:spPr bwMode="auto">
          <a:xfrm>
            <a:off x="369888" y="862013"/>
            <a:ext cx="2906712" cy="1652587"/>
          </a:xfrm>
          <a:prstGeom prst="rect">
            <a:avLst/>
          </a:prstGeom>
          <a:noFill/>
          <a:ln w="9525">
            <a:noFill/>
            <a:miter lim="800000"/>
            <a:headEnd/>
            <a:tailEnd/>
          </a:ln>
        </p:spPr>
      </p:pic>
      <p:pic>
        <p:nvPicPr>
          <p:cNvPr id="58370" name="Picture 3"/>
          <p:cNvPicPr>
            <a:picLocks noChangeAspect="1" noChangeArrowheads="1"/>
          </p:cNvPicPr>
          <p:nvPr/>
        </p:nvPicPr>
        <p:blipFill>
          <a:blip r:embed="rId4" cstate="print"/>
          <a:srcRect/>
          <a:stretch>
            <a:fillRect/>
          </a:stretch>
        </p:blipFill>
        <p:spPr bwMode="auto">
          <a:xfrm>
            <a:off x="0" y="2493963"/>
            <a:ext cx="3875088" cy="4364037"/>
          </a:xfrm>
          <a:prstGeom prst="rect">
            <a:avLst/>
          </a:prstGeom>
          <a:noFill/>
          <a:ln w="9525">
            <a:noFill/>
            <a:miter lim="800000"/>
            <a:headEnd/>
            <a:tailEnd/>
          </a:ln>
        </p:spPr>
      </p:pic>
      <p:sp>
        <p:nvSpPr>
          <p:cNvPr id="58371" name="Text Box 4"/>
          <p:cNvSpPr txBox="1">
            <a:spLocks noChangeArrowheads="1"/>
          </p:cNvSpPr>
          <p:nvPr/>
        </p:nvSpPr>
        <p:spPr bwMode="auto">
          <a:xfrm>
            <a:off x="152400" y="44450"/>
            <a:ext cx="8778875" cy="946150"/>
          </a:xfrm>
          <a:prstGeom prst="rect">
            <a:avLst/>
          </a:prstGeom>
          <a:noFill/>
          <a:ln w="9525">
            <a:noFill/>
            <a:miter lim="800000"/>
            <a:headEnd/>
            <a:tailEnd/>
          </a:ln>
        </p:spPr>
        <p:txBody>
          <a:bodyPr wrap="none">
            <a:spAutoFit/>
          </a:bodyPr>
          <a:lstStyle/>
          <a:p>
            <a:pPr algn="ctr" eaLnBrk="0" hangingPunct="0"/>
            <a:r>
              <a:rPr lang="en-US" sz="2800">
                <a:solidFill>
                  <a:schemeClr val="accent2"/>
                </a:solidFill>
              </a:rPr>
              <a:t>Tropomyosin and the troponin complex associate with </a:t>
            </a:r>
          </a:p>
          <a:p>
            <a:pPr algn="ctr" eaLnBrk="0" hangingPunct="0"/>
            <a:r>
              <a:rPr lang="en-US" sz="2800">
                <a:solidFill>
                  <a:schemeClr val="accent2"/>
                </a:solidFill>
              </a:rPr>
              <a:t>the actin thin filament</a:t>
            </a:r>
          </a:p>
        </p:txBody>
      </p:sp>
      <p:sp>
        <p:nvSpPr>
          <p:cNvPr id="58372" name="Text Box 5"/>
          <p:cNvSpPr txBox="1">
            <a:spLocks noChangeArrowheads="1"/>
          </p:cNvSpPr>
          <p:nvPr/>
        </p:nvSpPr>
        <p:spPr bwMode="auto">
          <a:xfrm>
            <a:off x="3925888" y="1431925"/>
            <a:ext cx="5116512" cy="4968875"/>
          </a:xfrm>
          <a:prstGeom prst="rect">
            <a:avLst/>
          </a:prstGeom>
          <a:noFill/>
          <a:ln w="9525">
            <a:noFill/>
            <a:miter lim="800000"/>
            <a:headEnd/>
            <a:tailEnd/>
          </a:ln>
        </p:spPr>
        <p:txBody>
          <a:bodyPr wrap="none">
            <a:spAutoFit/>
          </a:bodyPr>
          <a:lstStyle/>
          <a:p>
            <a:pPr eaLnBrk="0" hangingPunct="0"/>
            <a:r>
              <a:rPr lang="en-US" sz="2000" b="1" u="sng"/>
              <a:t>Tropomyosin</a:t>
            </a:r>
          </a:p>
          <a:p>
            <a:pPr eaLnBrk="0" hangingPunct="0"/>
            <a:endParaRPr lang="en-US" sz="2000" b="1" u="sng"/>
          </a:p>
          <a:p>
            <a:pPr eaLnBrk="0" hangingPunct="0"/>
            <a:r>
              <a:rPr lang="en-US" sz="2000">
                <a:cs typeface="Arial" pitchFamily="34" charset="0"/>
              </a:rPr>
              <a:t>● </a:t>
            </a:r>
            <a:r>
              <a:rPr lang="en-US" sz="2000"/>
              <a:t>Filamentous protein that winds around </a:t>
            </a:r>
          </a:p>
          <a:p>
            <a:pPr eaLnBrk="0" hangingPunct="0"/>
            <a:r>
              <a:rPr lang="en-US" sz="2000"/>
              <a:t>   actin filaments</a:t>
            </a:r>
          </a:p>
          <a:p>
            <a:pPr eaLnBrk="0" hangingPunct="0"/>
            <a:r>
              <a:rPr lang="en-US" sz="2000">
                <a:latin typeface="Times" charset="0"/>
              </a:rPr>
              <a:t>● </a:t>
            </a:r>
            <a:r>
              <a:rPr lang="en-US" sz="2000"/>
              <a:t>Blocks the myosin-binding site on actin in </a:t>
            </a:r>
          </a:p>
          <a:p>
            <a:pPr eaLnBrk="0" hangingPunct="0"/>
            <a:r>
              <a:rPr lang="en-US" sz="2000"/>
              <a:t>   resting muscles</a:t>
            </a:r>
          </a:p>
          <a:p>
            <a:pPr eaLnBrk="0" hangingPunct="0"/>
            <a:endParaRPr lang="en-US" sz="2000"/>
          </a:p>
          <a:p>
            <a:pPr eaLnBrk="0" hangingPunct="0"/>
            <a:r>
              <a:rPr lang="en-US" sz="2000" b="1" u="sng"/>
              <a:t>Troponin complex</a:t>
            </a:r>
          </a:p>
          <a:p>
            <a:pPr eaLnBrk="0" hangingPunct="0"/>
            <a:endParaRPr lang="en-US" sz="2000" b="1"/>
          </a:p>
          <a:p>
            <a:pPr eaLnBrk="0" hangingPunct="0"/>
            <a:r>
              <a:rPr lang="en-US" sz="2000" b="1"/>
              <a:t>Troponin C</a:t>
            </a:r>
            <a:r>
              <a:rPr lang="en-US" sz="2000"/>
              <a:t> – binds Ca</a:t>
            </a:r>
            <a:r>
              <a:rPr lang="en-US" sz="2000" baseline="30000"/>
              <a:t>++</a:t>
            </a:r>
          </a:p>
          <a:p>
            <a:pPr eaLnBrk="0" hangingPunct="0"/>
            <a:r>
              <a:rPr lang="en-US" sz="2000" b="1"/>
              <a:t>Troponin T</a:t>
            </a:r>
            <a:r>
              <a:rPr lang="en-US" sz="2000"/>
              <a:t> – binds tropomyosin</a:t>
            </a:r>
          </a:p>
          <a:p>
            <a:pPr eaLnBrk="0" hangingPunct="0"/>
            <a:r>
              <a:rPr lang="en-US" sz="2000" b="1"/>
              <a:t>Troponin I</a:t>
            </a:r>
            <a:r>
              <a:rPr lang="en-US" sz="2000"/>
              <a:t> – binds both tropomyosin and </a:t>
            </a:r>
          </a:p>
          <a:p>
            <a:pPr eaLnBrk="0" hangingPunct="0"/>
            <a:r>
              <a:rPr lang="en-US" sz="2000"/>
              <a:t>                      troponin C</a:t>
            </a:r>
          </a:p>
          <a:p>
            <a:pPr eaLnBrk="0" hangingPunct="0"/>
            <a:endParaRPr lang="en-US" sz="2000"/>
          </a:p>
          <a:p>
            <a:pPr eaLnBrk="0" hangingPunct="0"/>
            <a:r>
              <a:rPr lang="en-US" sz="2000">
                <a:latin typeface="Times" charset="0"/>
              </a:rPr>
              <a:t>● </a:t>
            </a:r>
            <a:r>
              <a:rPr lang="en-US" sz="2000"/>
              <a:t>Troponin complex regulates tropomyosin </a:t>
            </a:r>
          </a:p>
          <a:p>
            <a:pPr eaLnBrk="0" hangingPunct="0"/>
            <a:r>
              <a:rPr lang="en-US" sz="2000"/>
              <a:t>   position on actin</a:t>
            </a:r>
          </a:p>
        </p:txBody>
      </p:sp>
    </p:spTree>
    <p:extLst>
      <p:ext uri="{BB962C8B-B14F-4D97-AF65-F5344CB8AC3E}">
        <p14:creationId xmlns:p14="http://schemas.microsoft.com/office/powerpoint/2010/main" val="10235401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2"/>
          <p:cNvPicPr>
            <a:picLocks noChangeAspect="1" noChangeArrowheads="1"/>
          </p:cNvPicPr>
          <p:nvPr/>
        </p:nvPicPr>
        <p:blipFill>
          <a:blip r:embed="rId2" cstate="print"/>
          <a:srcRect/>
          <a:stretch>
            <a:fillRect/>
          </a:stretch>
        </p:blipFill>
        <p:spPr bwMode="auto">
          <a:xfrm>
            <a:off x="2181225" y="1604963"/>
            <a:ext cx="4781550" cy="3648075"/>
          </a:xfrm>
          <a:prstGeom prst="rect">
            <a:avLst/>
          </a:prstGeom>
          <a:noFill/>
          <a:ln w="9525">
            <a:noFill/>
            <a:miter lim="800000"/>
            <a:headEnd/>
            <a:tailEnd/>
          </a:ln>
        </p:spPr>
      </p:pic>
      <p:sp>
        <p:nvSpPr>
          <p:cNvPr id="60418" name="Rectangle 3"/>
          <p:cNvSpPr>
            <a:spLocks noChangeArrowheads="1"/>
          </p:cNvSpPr>
          <p:nvPr/>
        </p:nvSpPr>
        <p:spPr bwMode="auto">
          <a:xfrm>
            <a:off x="5105400" y="6111875"/>
            <a:ext cx="3352800" cy="277813"/>
          </a:xfrm>
          <a:prstGeom prst="rect">
            <a:avLst/>
          </a:prstGeom>
          <a:noFill/>
          <a:ln w="9525">
            <a:noFill/>
            <a:miter lim="800000"/>
            <a:headEnd/>
            <a:tailEnd/>
          </a:ln>
        </p:spPr>
        <p:txBody>
          <a:bodyPr anchor="ctr">
            <a:spAutoFit/>
          </a:bodyPr>
          <a:lstStyle/>
          <a:p>
            <a:pPr eaLnBrk="0" hangingPunct="0"/>
            <a:r>
              <a:rPr lang="en-US" sz="1200">
                <a:latin typeface="Times" charset="0"/>
                <a:hlinkClick r:id="rId3"/>
              </a:rPr>
              <a:t>education.vetmed.vt.edu/.../Labs/Lab10/lab10.htm</a:t>
            </a:r>
            <a:r>
              <a:rPr lang="en-US" sz="1200">
                <a:latin typeface="Times" charset="0"/>
              </a:rPr>
              <a:t> </a:t>
            </a:r>
          </a:p>
        </p:txBody>
      </p:sp>
      <p:sp>
        <p:nvSpPr>
          <p:cNvPr id="60419" name="Text Box 2"/>
          <p:cNvSpPr txBox="1">
            <a:spLocks noChangeArrowheads="1"/>
          </p:cNvSpPr>
          <p:nvPr/>
        </p:nvSpPr>
        <p:spPr bwMode="auto">
          <a:xfrm>
            <a:off x="1143000" y="44450"/>
            <a:ext cx="6875463" cy="946150"/>
          </a:xfrm>
          <a:prstGeom prst="rect">
            <a:avLst/>
          </a:prstGeom>
          <a:noFill/>
          <a:ln w="9525">
            <a:noFill/>
            <a:miter lim="800000"/>
            <a:headEnd/>
            <a:tailEnd/>
          </a:ln>
        </p:spPr>
        <p:txBody>
          <a:bodyPr wrap="none">
            <a:spAutoFit/>
          </a:bodyPr>
          <a:lstStyle/>
          <a:p>
            <a:pPr algn="ctr" eaLnBrk="0" hangingPunct="0"/>
            <a:r>
              <a:rPr lang="en-US" sz="2800">
                <a:solidFill>
                  <a:schemeClr val="accent2"/>
                </a:solidFill>
              </a:rPr>
              <a:t>Excitation-contraction coupling </a:t>
            </a:r>
          </a:p>
          <a:p>
            <a:pPr algn="ctr" eaLnBrk="0" hangingPunct="0"/>
            <a:r>
              <a:rPr lang="en-US" sz="2800">
                <a:solidFill>
                  <a:schemeClr val="accent2"/>
                </a:solidFill>
              </a:rPr>
              <a:t>– Linking muscle APs to force generation -</a:t>
            </a:r>
          </a:p>
        </p:txBody>
      </p:sp>
      <p:sp>
        <p:nvSpPr>
          <p:cNvPr id="60420" name="TextBox 4"/>
          <p:cNvSpPr txBox="1">
            <a:spLocks noChangeArrowheads="1"/>
          </p:cNvSpPr>
          <p:nvPr/>
        </p:nvSpPr>
        <p:spPr bwMode="auto">
          <a:xfrm>
            <a:off x="3124200" y="3657600"/>
            <a:ext cx="2917825" cy="461963"/>
          </a:xfrm>
          <a:prstGeom prst="rect">
            <a:avLst/>
          </a:prstGeom>
          <a:noFill/>
          <a:ln w="9525">
            <a:noFill/>
            <a:miter lim="800000"/>
            <a:headEnd/>
            <a:tailEnd/>
          </a:ln>
        </p:spPr>
        <p:txBody>
          <a:bodyPr wrap="none">
            <a:spAutoFit/>
          </a:bodyPr>
          <a:lstStyle/>
          <a:p>
            <a:pPr eaLnBrk="0" hangingPunct="0"/>
            <a:r>
              <a:rPr lang="en-US" sz="2400" b="1">
                <a:latin typeface="Times" charset="0"/>
              </a:rPr>
              <a:t>Skeletal muscle fiber</a:t>
            </a:r>
          </a:p>
        </p:txBody>
      </p:sp>
      <p:sp>
        <p:nvSpPr>
          <p:cNvPr id="60421" name="TextBox 5"/>
          <p:cNvSpPr txBox="1">
            <a:spLocks noChangeArrowheads="1"/>
          </p:cNvSpPr>
          <p:nvPr/>
        </p:nvSpPr>
        <p:spPr bwMode="auto">
          <a:xfrm>
            <a:off x="4303713" y="1981200"/>
            <a:ext cx="2173287" cy="461963"/>
          </a:xfrm>
          <a:prstGeom prst="rect">
            <a:avLst/>
          </a:prstGeom>
          <a:noFill/>
          <a:ln w="9525">
            <a:noFill/>
            <a:miter lim="800000"/>
            <a:headEnd/>
            <a:tailEnd/>
          </a:ln>
        </p:spPr>
        <p:txBody>
          <a:bodyPr wrap="none">
            <a:spAutoFit/>
          </a:bodyPr>
          <a:lstStyle/>
          <a:p>
            <a:pPr eaLnBrk="0" hangingPunct="0"/>
            <a:r>
              <a:rPr lang="en-US" sz="2400" b="1">
                <a:latin typeface="Times" charset="0"/>
              </a:rPr>
              <a:t>Nerve terminal</a:t>
            </a:r>
          </a:p>
        </p:txBody>
      </p:sp>
    </p:spTree>
    <p:extLst>
      <p:ext uri="{BB962C8B-B14F-4D97-AF65-F5344CB8AC3E}">
        <p14:creationId xmlns:p14="http://schemas.microsoft.com/office/powerpoint/2010/main" val="26900972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Grp="1" noChangeArrowheads="1"/>
          </p:cNvSpPr>
          <p:nvPr>
            <p:ph type="body" idx="4294967295"/>
          </p:nvPr>
        </p:nvSpPr>
        <p:spPr>
          <a:xfrm>
            <a:off x="457200" y="5257800"/>
            <a:ext cx="8229600" cy="1143000"/>
          </a:xfrm>
        </p:spPr>
        <p:txBody>
          <a:bodyPr>
            <a:normAutofit fontScale="85000" lnSpcReduction="20000"/>
          </a:bodyPr>
          <a:lstStyle/>
          <a:p>
            <a:pPr eaLnBrk="1" hangingPunct="1">
              <a:defRPr/>
            </a:pPr>
            <a:r>
              <a:rPr lang="en-US" sz="2400" dirty="0">
                <a:cs typeface="+mn-cs"/>
              </a:rPr>
              <a:t>Action potentials from the motor neuron excite the cell membrane and T-tubule network, inducing Ca++ release from the sarcoplasmic </a:t>
            </a:r>
            <a:r>
              <a:rPr lang="en-US" sz="2400" dirty="0" smtClean="0">
                <a:cs typeface="+mn-cs"/>
              </a:rPr>
              <a:t>reticulum</a:t>
            </a:r>
          </a:p>
          <a:p>
            <a:pPr>
              <a:defRPr/>
            </a:pPr>
            <a:r>
              <a:rPr lang="en-US" sz="2400" dirty="0">
                <a:hlinkClick r:id="rId3"/>
              </a:rPr>
              <a:t>https://www.youtube.com/watch?v=vDuqeCf09H4</a:t>
            </a:r>
            <a:endParaRPr lang="en-US" sz="2400" dirty="0">
              <a:cs typeface="+mn-cs"/>
            </a:endParaRPr>
          </a:p>
        </p:txBody>
      </p:sp>
      <p:sp>
        <p:nvSpPr>
          <p:cNvPr id="61442" name="Rectangle 2"/>
          <p:cNvSpPr>
            <a:spLocks noChangeArrowheads="1"/>
          </p:cNvSpPr>
          <p:nvPr/>
        </p:nvSpPr>
        <p:spPr bwMode="auto">
          <a:xfrm>
            <a:off x="419100" y="304800"/>
            <a:ext cx="8229600" cy="1143000"/>
          </a:xfrm>
          <a:prstGeom prst="rect">
            <a:avLst/>
          </a:prstGeom>
          <a:noFill/>
          <a:ln w="9525">
            <a:noFill/>
            <a:miter lim="800000"/>
            <a:headEnd/>
            <a:tailEnd/>
          </a:ln>
        </p:spPr>
        <p:txBody>
          <a:bodyPr anchor="ctr"/>
          <a:lstStyle/>
          <a:p>
            <a:pPr algn="ctr" eaLnBrk="0" hangingPunct="0"/>
            <a:r>
              <a:rPr lang="en-US" sz="3200">
                <a:solidFill>
                  <a:schemeClr val="tx2"/>
                </a:solidFill>
              </a:rPr>
              <a:t>Muscles are excited by excitation-contraction coupling</a:t>
            </a:r>
          </a:p>
        </p:txBody>
      </p:sp>
      <p:pic>
        <p:nvPicPr>
          <p:cNvPr id="61443" name="Picture 4" descr="karp6_fig_09_62"/>
          <p:cNvPicPr>
            <a:picLocks noChangeAspect="1" noChangeArrowheads="1"/>
          </p:cNvPicPr>
          <p:nvPr/>
        </p:nvPicPr>
        <p:blipFill>
          <a:blip r:embed="rId4" cstate="print"/>
          <a:srcRect/>
          <a:stretch>
            <a:fillRect/>
          </a:stretch>
        </p:blipFill>
        <p:spPr bwMode="auto">
          <a:xfrm>
            <a:off x="1447800" y="1447800"/>
            <a:ext cx="5722938" cy="3621088"/>
          </a:xfrm>
          <a:prstGeom prst="rect">
            <a:avLst/>
          </a:prstGeom>
          <a:noFill/>
          <a:ln w="9525">
            <a:noFill/>
            <a:miter lim="800000"/>
            <a:headEnd/>
            <a:tailEnd/>
          </a:ln>
        </p:spPr>
      </p:pic>
      <p:sp>
        <p:nvSpPr>
          <p:cNvPr id="2" name="TextBox 1"/>
          <p:cNvSpPr txBox="1"/>
          <p:nvPr/>
        </p:nvSpPr>
        <p:spPr>
          <a:xfrm>
            <a:off x="6031832" y="1452046"/>
            <a:ext cx="1652337" cy="369332"/>
          </a:xfrm>
          <a:prstGeom prst="rect">
            <a:avLst/>
          </a:prstGeom>
          <a:noFill/>
        </p:spPr>
        <p:txBody>
          <a:bodyPr wrap="square" rtlCol="0">
            <a:spAutoFit/>
          </a:bodyPr>
          <a:lstStyle/>
          <a:p>
            <a:r>
              <a:rPr lang="en-US" dirty="0" smtClean="0"/>
              <a:t>T-tubule</a:t>
            </a:r>
            <a:endParaRPr lang="en-US" dirty="0"/>
          </a:p>
        </p:txBody>
      </p:sp>
      <p:sp>
        <p:nvSpPr>
          <p:cNvPr id="3" name="Oval 2"/>
          <p:cNvSpPr/>
          <p:nvPr/>
        </p:nvSpPr>
        <p:spPr>
          <a:xfrm>
            <a:off x="5005137" y="1258888"/>
            <a:ext cx="2165601" cy="84262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525531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2"/>
          <p:cNvPicPr>
            <a:picLocks noChangeAspect="1" noChangeArrowheads="1"/>
          </p:cNvPicPr>
          <p:nvPr/>
        </p:nvPicPr>
        <p:blipFill>
          <a:blip r:embed="rId3" cstate="print"/>
          <a:srcRect/>
          <a:stretch>
            <a:fillRect/>
          </a:stretch>
        </p:blipFill>
        <p:spPr bwMode="auto">
          <a:xfrm>
            <a:off x="1947863" y="3949700"/>
            <a:ext cx="5246687" cy="2908300"/>
          </a:xfrm>
          <a:prstGeom prst="rect">
            <a:avLst/>
          </a:prstGeom>
          <a:noFill/>
          <a:ln w="9525">
            <a:noFill/>
            <a:miter lim="800000"/>
            <a:headEnd/>
            <a:tailEnd/>
          </a:ln>
        </p:spPr>
      </p:pic>
      <p:pic>
        <p:nvPicPr>
          <p:cNvPr id="63490" name="Picture 3"/>
          <p:cNvPicPr>
            <a:picLocks noChangeAspect="1" noChangeArrowheads="1"/>
          </p:cNvPicPr>
          <p:nvPr/>
        </p:nvPicPr>
        <p:blipFill>
          <a:blip r:embed="rId4" cstate="print"/>
          <a:srcRect/>
          <a:stretch>
            <a:fillRect/>
          </a:stretch>
        </p:blipFill>
        <p:spPr bwMode="auto">
          <a:xfrm>
            <a:off x="152400" y="1143000"/>
            <a:ext cx="4232275" cy="2611438"/>
          </a:xfrm>
          <a:prstGeom prst="rect">
            <a:avLst/>
          </a:prstGeom>
          <a:noFill/>
          <a:ln w="9525">
            <a:noFill/>
            <a:miter lim="800000"/>
            <a:headEnd/>
            <a:tailEnd/>
          </a:ln>
        </p:spPr>
      </p:pic>
      <p:pic>
        <p:nvPicPr>
          <p:cNvPr id="63491" name="Picture 4"/>
          <p:cNvPicPr>
            <a:picLocks noChangeAspect="1" noChangeArrowheads="1"/>
          </p:cNvPicPr>
          <p:nvPr/>
        </p:nvPicPr>
        <p:blipFill>
          <a:blip r:embed="rId5" cstate="print"/>
          <a:srcRect/>
          <a:stretch>
            <a:fillRect/>
          </a:stretch>
        </p:blipFill>
        <p:spPr bwMode="auto">
          <a:xfrm>
            <a:off x="5180013" y="1035050"/>
            <a:ext cx="3354387" cy="3354388"/>
          </a:xfrm>
          <a:prstGeom prst="rect">
            <a:avLst/>
          </a:prstGeom>
          <a:noFill/>
          <a:ln w="9525">
            <a:noFill/>
            <a:miter lim="800000"/>
            <a:headEnd/>
            <a:tailEnd/>
          </a:ln>
        </p:spPr>
      </p:pic>
      <p:sp>
        <p:nvSpPr>
          <p:cNvPr id="63492" name="Text Box 5"/>
          <p:cNvSpPr txBox="1">
            <a:spLocks noChangeArrowheads="1"/>
          </p:cNvSpPr>
          <p:nvPr/>
        </p:nvSpPr>
        <p:spPr bwMode="auto">
          <a:xfrm>
            <a:off x="-65088" y="-11113"/>
            <a:ext cx="9232901" cy="946151"/>
          </a:xfrm>
          <a:prstGeom prst="rect">
            <a:avLst/>
          </a:prstGeom>
          <a:noFill/>
          <a:ln w="9525">
            <a:noFill/>
            <a:miter lim="800000"/>
            <a:headEnd/>
            <a:tailEnd/>
          </a:ln>
        </p:spPr>
        <p:txBody>
          <a:bodyPr wrap="none">
            <a:spAutoFit/>
          </a:bodyPr>
          <a:lstStyle/>
          <a:p>
            <a:pPr algn="ctr" eaLnBrk="0" hangingPunct="0"/>
            <a:r>
              <a:rPr lang="en-US" sz="2800" dirty="0">
                <a:solidFill>
                  <a:schemeClr val="accent2"/>
                </a:solidFill>
              </a:rPr>
              <a:t>Activation of vertebrate neuromuscular junctions leads to </a:t>
            </a:r>
          </a:p>
          <a:p>
            <a:pPr algn="ctr" eaLnBrk="0" hangingPunct="0"/>
            <a:r>
              <a:rPr lang="en-US" sz="2800" dirty="0">
                <a:solidFill>
                  <a:schemeClr val="accent2"/>
                </a:solidFill>
              </a:rPr>
              <a:t>APs in muscle fibers</a:t>
            </a:r>
          </a:p>
        </p:txBody>
      </p:sp>
      <p:sp>
        <p:nvSpPr>
          <p:cNvPr id="63493" name="TextBox 5"/>
          <p:cNvSpPr txBox="1">
            <a:spLocks noChangeArrowheads="1"/>
          </p:cNvSpPr>
          <p:nvPr/>
        </p:nvSpPr>
        <p:spPr bwMode="auto">
          <a:xfrm>
            <a:off x="6978650" y="6551613"/>
            <a:ext cx="2012950" cy="230187"/>
          </a:xfrm>
          <a:prstGeom prst="rect">
            <a:avLst/>
          </a:prstGeom>
          <a:noFill/>
          <a:ln w="9525">
            <a:noFill/>
            <a:miter lim="800000"/>
            <a:headEnd/>
            <a:tailEnd/>
          </a:ln>
        </p:spPr>
        <p:txBody>
          <a:bodyPr wrap="none">
            <a:spAutoFit/>
          </a:bodyPr>
          <a:lstStyle/>
          <a:p>
            <a:pPr eaLnBrk="0" hangingPunct="0"/>
            <a:r>
              <a:rPr lang="en-US" sz="900">
                <a:latin typeface="Times" charset="0"/>
              </a:rPr>
              <a:t>From:  </a:t>
            </a:r>
            <a:r>
              <a:rPr lang="en-US" sz="900" u="sng">
                <a:latin typeface="Times" charset="0"/>
              </a:rPr>
              <a:t>Eckert Animal Physiology</a:t>
            </a:r>
          </a:p>
        </p:txBody>
      </p:sp>
    </p:spTree>
    <p:extLst>
      <p:ext uri="{BB962C8B-B14F-4D97-AF65-F5344CB8AC3E}">
        <p14:creationId xmlns:p14="http://schemas.microsoft.com/office/powerpoint/2010/main" val="22618176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706" name="Picture 2"/>
          <p:cNvPicPr>
            <a:picLocks noChangeAspect="1" noChangeArrowheads="1"/>
          </p:cNvPicPr>
          <p:nvPr/>
        </p:nvPicPr>
        <p:blipFill>
          <a:blip r:embed="rId2" cstate="print"/>
          <a:srcRect r="47038" b="26668"/>
          <a:stretch>
            <a:fillRect/>
          </a:stretch>
        </p:blipFill>
        <p:spPr bwMode="auto">
          <a:xfrm>
            <a:off x="152400" y="1371600"/>
            <a:ext cx="3602038" cy="4343400"/>
          </a:xfrm>
          <a:prstGeom prst="rect">
            <a:avLst/>
          </a:prstGeom>
          <a:noFill/>
          <a:ln w="9525">
            <a:noFill/>
            <a:miter lim="800000"/>
            <a:headEnd/>
            <a:tailEnd/>
          </a:ln>
        </p:spPr>
      </p:pic>
      <p:sp>
        <p:nvSpPr>
          <p:cNvPr id="64514" name="Text Box 3"/>
          <p:cNvSpPr txBox="1">
            <a:spLocks noChangeArrowheads="1"/>
          </p:cNvSpPr>
          <p:nvPr/>
        </p:nvSpPr>
        <p:spPr bwMode="auto">
          <a:xfrm>
            <a:off x="457200" y="65088"/>
            <a:ext cx="8305800" cy="1373187"/>
          </a:xfrm>
          <a:prstGeom prst="rect">
            <a:avLst/>
          </a:prstGeom>
          <a:noFill/>
          <a:ln w="9525">
            <a:noFill/>
            <a:miter lim="800000"/>
            <a:headEnd/>
            <a:tailEnd/>
          </a:ln>
        </p:spPr>
        <p:txBody>
          <a:bodyPr>
            <a:spAutoFit/>
          </a:bodyPr>
          <a:lstStyle/>
          <a:p>
            <a:pPr algn="ctr" eaLnBrk="0" hangingPunct="0"/>
            <a:r>
              <a:rPr lang="en-US" sz="2800">
                <a:solidFill>
                  <a:schemeClr val="accent2"/>
                </a:solidFill>
              </a:rPr>
              <a:t>The SR (saroplasmic reticulum) is the source of calcium that initiates the </a:t>
            </a:r>
          </a:p>
          <a:p>
            <a:pPr algn="ctr" eaLnBrk="0" hangingPunct="0"/>
            <a:r>
              <a:rPr lang="en-US" sz="2800">
                <a:solidFill>
                  <a:schemeClr val="accent2"/>
                </a:solidFill>
              </a:rPr>
              <a:t>cross-bridge cycle</a:t>
            </a:r>
          </a:p>
        </p:txBody>
      </p:sp>
      <p:sp>
        <p:nvSpPr>
          <p:cNvPr id="64515" name="Text Box 4"/>
          <p:cNvSpPr txBox="1">
            <a:spLocks noChangeArrowheads="1"/>
          </p:cNvSpPr>
          <p:nvPr/>
        </p:nvSpPr>
        <p:spPr bwMode="auto">
          <a:xfrm>
            <a:off x="4038600" y="1889125"/>
            <a:ext cx="5025390" cy="3477875"/>
          </a:xfrm>
          <a:prstGeom prst="rect">
            <a:avLst/>
          </a:prstGeom>
          <a:noFill/>
          <a:ln w="9525">
            <a:noFill/>
            <a:miter lim="800000"/>
            <a:headEnd/>
            <a:tailEnd/>
          </a:ln>
        </p:spPr>
        <p:txBody>
          <a:bodyPr wrap="square">
            <a:spAutoFit/>
          </a:bodyPr>
          <a:lstStyle/>
          <a:p>
            <a:pPr eaLnBrk="0" hangingPunct="0"/>
            <a:r>
              <a:rPr lang="en-US" sz="2000" dirty="0"/>
              <a:t>The SR is the ER for muscles</a:t>
            </a:r>
          </a:p>
          <a:p>
            <a:pPr eaLnBrk="0" hangingPunct="0"/>
            <a:endParaRPr lang="en-US" sz="2000" dirty="0"/>
          </a:p>
          <a:p>
            <a:pPr marL="234950" indent="-234950" eaLnBrk="0" hangingPunct="0"/>
            <a:r>
              <a:rPr lang="en-US" sz="2000" dirty="0"/>
              <a:t>●  Ca</a:t>
            </a:r>
            <a:r>
              <a:rPr lang="en-US" sz="2000" baseline="30000" dirty="0"/>
              <a:t>++</a:t>
            </a:r>
            <a:r>
              <a:rPr lang="en-US" sz="2000" dirty="0"/>
              <a:t> is actively pumped from the </a:t>
            </a:r>
            <a:r>
              <a:rPr lang="en-US" sz="2000" dirty="0" smtClean="0"/>
              <a:t>cytosol </a:t>
            </a:r>
            <a:r>
              <a:rPr lang="en-US" sz="2000" dirty="0"/>
              <a:t>into </a:t>
            </a:r>
            <a:r>
              <a:rPr lang="en-US" sz="2000" dirty="0" smtClean="0"/>
              <a:t>SR </a:t>
            </a:r>
            <a:r>
              <a:rPr lang="en-US" sz="2000" dirty="0"/>
              <a:t>via </a:t>
            </a:r>
            <a:r>
              <a:rPr lang="en-US" sz="2000" dirty="0" smtClean="0"/>
              <a:t>a Ca</a:t>
            </a:r>
            <a:r>
              <a:rPr lang="en-US" sz="2000" baseline="30000" dirty="0"/>
              <a:t>+</a:t>
            </a:r>
            <a:r>
              <a:rPr lang="en-US" sz="2000" baseline="30000" dirty="0" smtClean="0"/>
              <a:t>+ </a:t>
            </a:r>
            <a:r>
              <a:rPr lang="en-US" sz="2000" dirty="0" smtClean="0"/>
              <a:t>-ATPase, also called SERCA </a:t>
            </a:r>
            <a:r>
              <a:rPr lang="en-US" sz="2000" dirty="0"/>
              <a:t>(</a:t>
            </a:r>
            <a:r>
              <a:rPr lang="en-US" sz="2000" dirty="0" err="1"/>
              <a:t>Sarco</a:t>
            </a:r>
            <a:r>
              <a:rPr lang="en-US" sz="2000" dirty="0"/>
              <a:t>/Endoplasmic </a:t>
            </a:r>
            <a:r>
              <a:rPr lang="en-US" sz="2000" dirty="0" smtClean="0"/>
              <a:t>Reticulum </a:t>
            </a:r>
            <a:r>
              <a:rPr lang="en-US" sz="2000" dirty="0"/>
              <a:t>Ca</a:t>
            </a:r>
            <a:r>
              <a:rPr lang="en-US" sz="2000" baseline="30000" dirty="0" smtClean="0"/>
              <a:t>++</a:t>
            </a:r>
            <a:r>
              <a:rPr lang="en-US" sz="2000" dirty="0" smtClean="0"/>
              <a:t>-ATPase) pump</a:t>
            </a:r>
            <a:endParaRPr lang="en-US" sz="2000" dirty="0"/>
          </a:p>
          <a:p>
            <a:pPr eaLnBrk="0" hangingPunct="0"/>
            <a:endParaRPr lang="en-US" sz="2000" dirty="0"/>
          </a:p>
          <a:p>
            <a:pPr eaLnBrk="0" hangingPunct="0"/>
            <a:r>
              <a:rPr lang="en-US" sz="2000" dirty="0"/>
              <a:t>●  Ca++ binds </a:t>
            </a:r>
            <a:r>
              <a:rPr lang="en-US" sz="2000" dirty="0" err="1"/>
              <a:t>calsequestrin</a:t>
            </a:r>
            <a:r>
              <a:rPr lang="en-US" sz="2000" dirty="0"/>
              <a:t> protein in </a:t>
            </a:r>
            <a:r>
              <a:rPr lang="en-US" sz="2000" dirty="0" smtClean="0"/>
              <a:t>SR</a:t>
            </a:r>
            <a:endParaRPr lang="en-US" sz="2000" dirty="0"/>
          </a:p>
          <a:p>
            <a:pPr eaLnBrk="0" hangingPunct="0"/>
            <a:r>
              <a:rPr lang="en-US" sz="2000" dirty="0"/>
              <a:t>	 </a:t>
            </a:r>
            <a:r>
              <a:rPr lang="en-US" sz="2000" dirty="0" smtClean="0"/>
              <a:t>- keeps </a:t>
            </a:r>
            <a:r>
              <a:rPr lang="en-US" sz="2000" dirty="0"/>
              <a:t>free Ca++ in SR low so</a:t>
            </a:r>
          </a:p>
          <a:p>
            <a:pPr eaLnBrk="0" hangingPunct="0"/>
            <a:r>
              <a:rPr lang="en-US" sz="2000" dirty="0"/>
              <a:t>                 pump has lower gradient to work </a:t>
            </a:r>
          </a:p>
          <a:p>
            <a:pPr eaLnBrk="0" hangingPunct="0"/>
            <a:r>
              <a:rPr lang="en-US" sz="2000" dirty="0"/>
              <a:t>                 against</a:t>
            </a:r>
          </a:p>
        </p:txBody>
      </p:sp>
    </p:spTree>
    <p:extLst>
      <p:ext uri="{BB962C8B-B14F-4D97-AF65-F5344CB8AC3E}">
        <p14:creationId xmlns:p14="http://schemas.microsoft.com/office/powerpoint/2010/main" val="3345022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87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ext Box 2"/>
          <p:cNvSpPr txBox="1">
            <a:spLocks noChangeAspect="1" noChangeArrowheads="1"/>
          </p:cNvSpPr>
          <p:nvPr/>
        </p:nvSpPr>
        <p:spPr bwMode="auto">
          <a:xfrm>
            <a:off x="1768475" y="76200"/>
            <a:ext cx="5546725" cy="519113"/>
          </a:xfrm>
          <a:prstGeom prst="rect">
            <a:avLst/>
          </a:prstGeom>
          <a:noFill/>
          <a:ln w="9525">
            <a:noFill/>
            <a:miter lim="800000"/>
            <a:headEnd/>
            <a:tailEnd/>
          </a:ln>
        </p:spPr>
        <p:txBody>
          <a:bodyPr wrap="none">
            <a:spAutoFit/>
          </a:bodyPr>
          <a:lstStyle/>
          <a:p>
            <a:pPr eaLnBrk="0" hangingPunct="0"/>
            <a:r>
              <a:rPr lang="en-US" sz="2800">
                <a:solidFill>
                  <a:schemeClr val="accent2"/>
                </a:solidFill>
              </a:rPr>
              <a:t>Role of ATP in muscle contraction</a:t>
            </a:r>
          </a:p>
        </p:txBody>
      </p:sp>
      <p:sp>
        <p:nvSpPr>
          <p:cNvPr id="89114" name="Text Box 26"/>
          <p:cNvSpPr txBox="1">
            <a:spLocks noChangeArrowheads="1"/>
          </p:cNvSpPr>
          <p:nvPr/>
        </p:nvSpPr>
        <p:spPr bwMode="auto">
          <a:xfrm>
            <a:off x="1030288" y="4724400"/>
            <a:ext cx="7083425" cy="1187450"/>
          </a:xfrm>
          <a:prstGeom prst="rect">
            <a:avLst/>
          </a:prstGeom>
          <a:noFill/>
          <a:ln w="9525">
            <a:noFill/>
            <a:miter lim="800000"/>
            <a:headEnd/>
            <a:tailEnd/>
          </a:ln>
        </p:spPr>
        <p:txBody>
          <a:bodyPr wrap="none">
            <a:spAutoFit/>
          </a:bodyPr>
          <a:lstStyle/>
          <a:p>
            <a:pPr marL="457200" indent="-457200" eaLnBrk="0" hangingPunct="0">
              <a:buFontTx/>
              <a:buAutoNum type="arabicPeriod"/>
            </a:pPr>
            <a:r>
              <a:rPr lang="en-US" sz="2400"/>
              <a:t>Energize cross-bridge (hydrolysis)</a:t>
            </a:r>
          </a:p>
          <a:p>
            <a:pPr marL="457200" indent="-457200" eaLnBrk="0" hangingPunct="0">
              <a:buFontTx/>
              <a:buAutoNum type="arabicPeriod"/>
            </a:pPr>
            <a:r>
              <a:rPr lang="en-US" sz="2400"/>
              <a:t>Sequestration of Ca</a:t>
            </a:r>
            <a:r>
              <a:rPr lang="en-US" sz="2400" baseline="30000"/>
              <a:t>++</a:t>
            </a:r>
            <a:r>
              <a:rPr lang="en-US" sz="2400"/>
              <a:t> by SERCA (hydrolysis) </a:t>
            </a:r>
          </a:p>
          <a:p>
            <a:pPr marL="457200" indent="-457200" eaLnBrk="0" hangingPunct="0">
              <a:buFontTx/>
              <a:buAutoNum type="arabicPeriod"/>
            </a:pPr>
            <a:r>
              <a:rPr lang="en-US" sz="2400"/>
              <a:t>Detachment of thin and thick filaments (binding)</a:t>
            </a:r>
          </a:p>
        </p:txBody>
      </p:sp>
      <p:sp>
        <p:nvSpPr>
          <p:cNvPr id="89115" name="Text Box 27"/>
          <p:cNvSpPr txBox="1">
            <a:spLocks noChangeArrowheads="1"/>
          </p:cNvSpPr>
          <p:nvPr/>
        </p:nvSpPr>
        <p:spPr bwMode="auto">
          <a:xfrm>
            <a:off x="527050" y="6019800"/>
            <a:ext cx="8201025" cy="822325"/>
          </a:xfrm>
          <a:prstGeom prst="rect">
            <a:avLst/>
          </a:prstGeom>
          <a:noFill/>
          <a:ln w="9525">
            <a:noFill/>
            <a:miter lim="800000"/>
            <a:headEnd/>
            <a:tailEnd/>
          </a:ln>
        </p:spPr>
        <p:txBody>
          <a:bodyPr wrap="none">
            <a:spAutoFit/>
          </a:bodyPr>
          <a:lstStyle/>
          <a:p>
            <a:pPr eaLnBrk="0" hangingPunct="0"/>
            <a:r>
              <a:rPr lang="en-US" sz="2400" dirty="0">
                <a:solidFill>
                  <a:srgbClr val="FF6600"/>
                </a:solidFill>
              </a:rPr>
              <a:t>During physical activity ATP consumption can increase by </a:t>
            </a:r>
          </a:p>
          <a:p>
            <a:pPr eaLnBrk="0" hangingPunct="0"/>
            <a:r>
              <a:rPr lang="en-US" sz="2400" dirty="0">
                <a:solidFill>
                  <a:srgbClr val="FF6600"/>
                </a:solidFill>
              </a:rPr>
              <a:t>20 to several 100 </a:t>
            </a:r>
            <a:r>
              <a:rPr lang="en-US" sz="2400" dirty="0" smtClean="0">
                <a:solidFill>
                  <a:srgbClr val="FF6600"/>
                </a:solidFill>
              </a:rPr>
              <a:t>fold, but muscle ATP levels don</a:t>
            </a:r>
            <a:r>
              <a:rPr lang="ja-JP" altLang="en-US" sz="2400" dirty="0" smtClean="0">
                <a:solidFill>
                  <a:srgbClr val="FF6600"/>
                </a:solidFill>
              </a:rPr>
              <a:t>’</a:t>
            </a:r>
            <a:r>
              <a:rPr lang="en-US" altLang="ja-JP" sz="2400" dirty="0" smtClean="0">
                <a:solidFill>
                  <a:srgbClr val="FF6600"/>
                </a:solidFill>
              </a:rPr>
              <a:t>t change!</a:t>
            </a:r>
            <a:endParaRPr lang="en-US" sz="2400" dirty="0">
              <a:solidFill>
                <a:srgbClr val="FF6600"/>
              </a:solidFill>
            </a:endParaRPr>
          </a:p>
        </p:txBody>
      </p:sp>
      <p:pic>
        <p:nvPicPr>
          <p:cNvPr id="65540" name="Picture 4" descr="anphys2e-fig-19-05-0"/>
          <p:cNvPicPr preferRelativeResize="0">
            <a:picLocks noChangeAspect="1" noChangeArrowheads="1"/>
          </p:cNvPicPr>
          <p:nvPr/>
        </p:nvPicPr>
        <p:blipFill>
          <a:blip r:embed="rId3" cstate="print"/>
          <a:srcRect/>
          <a:stretch>
            <a:fillRect/>
          </a:stretch>
        </p:blipFill>
        <p:spPr bwMode="auto">
          <a:xfrm>
            <a:off x="1905000" y="685800"/>
            <a:ext cx="5292725" cy="3975100"/>
          </a:xfrm>
          <a:prstGeom prst="rect">
            <a:avLst/>
          </a:prstGeom>
          <a:noFill/>
          <a:ln w="9525">
            <a:noFill/>
            <a:miter lim="800000"/>
            <a:headEnd/>
            <a:tailEnd/>
          </a:ln>
        </p:spPr>
      </p:pic>
    </p:spTree>
    <p:extLst>
      <p:ext uri="{BB962C8B-B14F-4D97-AF65-F5344CB8AC3E}">
        <p14:creationId xmlns:p14="http://schemas.microsoft.com/office/powerpoint/2010/main" val="2525915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11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11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11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14" grpId="0" build="p"/>
      <p:bldP spid="891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iClicker</a:t>
            </a:r>
            <a:r>
              <a:rPr lang="en-US" dirty="0" smtClean="0"/>
              <a:t> Question</a:t>
            </a:r>
            <a:endParaRPr lang="en-US" dirty="0"/>
          </a:p>
        </p:txBody>
      </p:sp>
      <p:sp>
        <p:nvSpPr>
          <p:cNvPr id="5" name="Subtitle 4"/>
          <p:cNvSpPr>
            <a:spLocks noGrp="1"/>
          </p:cNvSpPr>
          <p:nvPr>
            <p:ph idx="1"/>
          </p:nvPr>
        </p:nvSpPr>
        <p:spPr>
          <a:xfrm>
            <a:off x="457200" y="1600201"/>
            <a:ext cx="8229600" cy="4343399"/>
          </a:xfrm>
        </p:spPr>
        <p:txBody>
          <a:bodyPr>
            <a:normAutofit/>
          </a:bodyPr>
          <a:lstStyle/>
          <a:p>
            <a:r>
              <a:rPr lang="en-US" dirty="0" smtClean="0"/>
              <a:t>Which of the below structure is not found in Myosin motor?</a:t>
            </a:r>
          </a:p>
          <a:p>
            <a:pPr marL="457200" lvl="1" indent="0">
              <a:buNone/>
            </a:pPr>
            <a:r>
              <a:rPr lang="en-US" dirty="0" smtClean="0"/>
              <a:t>A) ATP-binding site</a:t>
            </a:r>
          </a:p>
          <a:p>
            <a:pPr marL="457200" lvl="1" indent="0">
              <a:buNone/>
            </a:pPr>
            <a:r>
              <a:rPr lang="en-US" dirty="0" smtClean="0"/>
              <a:t>B) Light-chain</a:t>
            </a:r>
          </a:p>
          <a:p>
            <a:pPr marL="457200" lvl="1" indent="0">
              <a:buNone/>
            </a:pPr>
            <a:r>
              <a:rPr lang="en-US" dirty="0"/>
              <a:t>C</a:t>
            </a:r>
            <a:r>
              <a:rPr lang="en-US" dirty="0" smtClean="0"/>
              <a:t>) Ca++-binding site</a:t>
            </a:r>
          </a:p>
          <a:p>
            <a:pPr marL="457200" lvl="1" indent="0">
              <a:buNone/>
            </a:pPr>
            <a:r>
              <a:rPr lang="en-US" dirty="0" smtClean="0"/>
              <a:t>D) Actin-binding site</a:t>
            </a:r>
          </a:p>
        </p:txBody>
      </p:sp>
    </p:spTree>
    <p:extLst>
      <p:ext uri="{BB962C8B-B14F-4D97-AF65-F5344CB8AC3E}">
        <p14:creationId xmlns:p14="http://schemas.microsoft.com/office/powerpoint/2010/main" val="6107331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iClicker</a:t>
            </a:r>
            <a:r>
              <a:rPr lang="en-US" dirty="0"/>
              <a:t> Question</a:t>
            </a:r>
          </a:p>
        </p:txBody>
      </p:sp>
      <p:sp>
        <p:nvSpPr>
          <p:cNvPr id="3" name="Content Placeholder 2"/>
          <p:cNvSpPr>
            <a:spLocks noGrp="1"/>
          </p:cNvSpPr>
          <p:nvPr>
            <p:ph idx="1"/>
          </p:nvPr>
        </p:nvSpPr>
        <p:spPr>
          <a:xfrm>
            <a:off x="639801" y="1546844"/>
            <a:ext cx="7886700" cy="4351338"/>
          </a:xfrm>
        </p:spPr>
        <p:txBody>
          <a:bodyPr/>
          <a:lstStyle/>
          <a:p>
            <a:r>
              <a:rPr lang="en-US" dirty="0" smtClean="0"/>
              <a:t>Which of the following description is not the function of actin filaments?</a:t>
            </a:r>
          </a:p>
          <a:p>
            <a:pPr marL="514350" indent="-514350">
              <a:buAutoNum type="alphaUcParenR"/>
            </a:pPr>
            <a:r>
              <a:rPr lang="en-US" dirty="0" smtClean="0"/>
              <a:t>Determining shape of the cell</a:t>
            </a:r>
          </a:p>
          <a:p>
            <a:pPr marL="514350" indent="-514350">
              <a:buAutoNum type="alphaUcParenR"/>
            </a:pPr>
            <a:r>
              <a:rPr lang="en-US" dirty="0" smtClean="0"/>
              <a:t>Provide high tensile strength to the cell</a:t>
            </a:r>
          </a:p>
          <a:p>
            <a:pPr marL="514350" indent="-514350">
              <a:buAutoNum type="alphaUcParenR"/>
            </a:pPr>
            <a:r>
              <a:rPr lang="en-US" dirty="0" smtClean="0"/>
              <a:t>Forming cellular projections</a:t>
            </a:r>
          </a:p>
          <a:p>
            <a:pPr marL="514350" indent="-514350">
              <a:buAutoNum type="alphaUcParenR"/>
            </a:pPr>
            <a:r>
              <a:rPr lang="en-US" dirty="0" smtClean="0"/>
              <a:t>Transportation of cytoplasmic vesicles and organelles</a:t>
            </a:r>
          </a:p>
          <a:p>
            <a:pPr marL="514350" indent="-514350">
              <a:buAutoNum type="alphaUcParenR"/>
            </a:pPr>
            <a:r>
              <a:rPr lang="en-US" dirty="0" smtClean="0"/>
              <a:t>Prevent sarcomere from being pulled apart during muscle stretching</a:t>
            </a:r>
            <a:endParaRPr lang="en-US" dirty="0"/>
          </a:p>
        </p:txBody>
      </p:sp>
    </p:spTree>
    <p:extLst>
      <p:ext uri="{BB962C8B-B14F-4D97-AF65-F5344CB8AC3E}">
        <p14:creationId xmlns:p14="http://schemas.microsoft.com/office/powerpoint/2010/main" val="31294070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33400" y="76200"/>
            <a:ext cx="8001000" cy="868363"/>
          </a:xfrm>
        </p:spPr>
        <p:txBody>
          <a:bodyPr/>
          <a:lstStyle/>
          <a:p>
            <a:pPr eaLnBrk="1" hangingPunct="1">
              <a:defRPr/>
            </a:pPr>
            <a:r>
              <a:rPr lang="en-US" sz="2800" b="1" dirty="0" smtClean="0">
                <a:ea typeface="ＭＳ Ｐゴシック" charset="0"/>
                <a:cs typeface="+mj-cs"/>
              </a:rPr>
              <a:t>Microtubule subunit structure</a:t>
            </a:r>
            <a:endParaRPr lang="en-US" sz="2800" b="1" dirty="0">
              <a:ea typeface="ＭＳ Ｐゴシック" charset="0"/>
              <a:cs typeface="+mj-cs"/>
            </a:endParaRPr>
          </a:p>
        </p:txBody>
      </p:sp>
      <p:sp>
        <p:nvSpPr>
          <p:cNvPr id="15363" name="Rectangle 3"/>
          <p:cNvSpPr>
            <a:spLocks noGrp="1" noChangeArrowheads="1"/>
          </p:cNvSpPr>
          <p:nvPr>
            <p:ph type="body" idx="1"/>
          </p:nvPr>
        </p:nvSpPr>
        <p:spPr>
          <a:xfrm>
            <a:off x="3733800" y="1371600"/>
            <a:ext cx="5181600" cy="4983163"/>
          </a:xfrm>
        </p:spPr>
        <p:txBody>
          <a:bodyPr>
            <a:normAutofit/>
          </a:bodyPr>
          <a:lstStyle/>
          <a:p>
            <a:pPr>
              <a:defRPr/>
            </a:pPr>
            <a:r>
              <a:rPr lang="en-US" altLang="zh-CN" sz="2000" dirty="0">
                <a:ea typeface="ＭＳ Ｐゴシック" charset="0"/>
              </a:rPr>
              <a:t>The alpha and beta tubulin subunits form heterodimers that are the basic components of </a:t>
            </a:r>
            <a:r>
              <a:rPr lang="en-US" altLang="zh-CN" sz="2000" dirty="0" smtClean="0">
                <a:ea typeface="ＭＳ Ｐゴシック" charset="0"/>
              </a:rPr>
              <a:t>microtubules</a:t>
            </a:r>
          </a:p>
          <a:p>
            <a:r>
              <a:rPr lang="en-US" altLang="zh-CN" sz="2000" dirty="0"/>
              <a:t>Tubulins polymerize in </a:t>
            </a:r>
            <a:r>
              <a:rPr lang="en-US" altLang="zh-CN" sz="2000" dirty="0" smtClean="0"/>
              <a:t>a GTP hydrolysis-dependent mechanism</a:t>
            </a:r>
            <a:r>
              <a:rPr lang="en-US" altLang="zh-CN" sz="2000" dirty="0"/>
              <a:t>.</a:t>
            </a:r>
            <a:endParaRPr lang="en-US" altLang="zh-CN" sz="2000" dirty="0">
              <a:ea typeface="ＭＳ Ｐゴシック" charset="0"/>
            </a:endParaRPr>
          </a:p>
          <a:p>
            <a:pPr eaLnBrk="1" hangingPunct="1">
              <a:defRPr/>
            </a:pPr>
            <a:r>
              <a:rPr lang="en-US" sz="2000" dirty="0" smtClean="0">
                <a:ea typeface="ＭＳ Ｐゴシック" charset="0"/>
                <a:cs typeface="+mn-cs"/>
              </a:rPr>
              <a:t>Subunits  are complementary and can be distinguished by GDP or GTP</a:t>
            </a:r>
          </a:p>
          <a:p>
            <a:pPr eaLnBrk="1" hangingPunct="1">
              <a:defRPr/>
            </a:pPr>
            <a:r>
              <a:rPr lang="en-US" sz="2000" dirty="0" smtClean="0">
                <a:ea typeface="ＭＳ Ｐゴシック" charset="0"/>
                <a:cs typeface="+mn-cs"/>
              </a:rPr>
              <a:t>Strong </a:t>
            </a:r>
            <a:r>
              <a:rPr lang="en-US" sz="2000" dirty="0">
                <a:ea typeface="ＭＳ Ｐゴシック" charset="0"/>
                <a:cs typeface="+mn-cs"/>
              </a:rPr>
              <a:t>structural similarity (40% protein sequence identity)</a:t>
            </a:r>
          </a:p>
          <a:p>
            <a:pPr eaLnBrk="1" hangingPunct="1">
              <a:defRPr/>
            </a:pPr>
            <a:r>
              <a:rPr lang="en-US" sz="2000" dirty="0">
                <a:ea typeface="ＭＳ Ｐゴシック" charset="0"/>
                <a:cs typeface="+mn-cs"/>
              </a:rPr>
              <a:t>Beta-subunit has a bound GDP, which is exchanged for GTP during microtubule assembly</a:t>
            </a:r>
          </a:p>
          <a:p>
            <a:pPr eaLnBrk="1" hangingPunct="1">
              <a:defRPr/>
            </a:pPr>
            <a:r>
              <a:rPr lang="en-US" sz="2000" dirty="0">
                <a:ea typeface="ＭＳ Ｐゴシック" charset="0"/>
                <a:cs typeface="+mn-cs"/>
              </a:rPr>
              <a:t>Alpha-subunit has a bound GTP that is </a:t>
            </a:r>
            <a:r>
              <a:rPr lang="en-US" sz="2000" dirty="0" smtClean="0">
                <a:ea typeface="ＭＳ Ｐゴシック" charset="0"/>
                <a:cs typeface="+mn-cs"/>
              </a:rPr>
              <a:t>nonexchangeable</a:t>
            </a:r>
            <a:endParaRPr lang="en-US" sz="2000" dirty="0">
              <a:ea typeface="ＭＳ Ｐゴシック" charset="0"/>
              <a:cs typeface="+mn-cs"/>
            </a:endParaRPr>
          </a:p>
        </p:txBody>
      </p:sp>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335088"/>
            <a:ext cx="3629025" cy="4989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5159877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6200" y="76200"/>
            <a:ext cx="8991600" cy="639763"/>
          </a:xfrm>
        </p:spPr>
        <p:txBody>
          <a:bodyPr/>
          <a:lstStyle/>
          <a:p>
            <a:pPr eaLnBrk="1" hangingPunct="1">
              <a:defRPr/>
            </a:pPr>
            <a:r>
              <a:rPr lang="en-US" sz="2800" b="1" dirty="0" smtClean="0">
                <a:ea typeface="ＭＳ Ｐゴシック" charset="0"/>
                <a:cs typeface="+mj-cs"/>
              </a:rPr>
              <a:t>Microtubule </a:t>
            </a:r>
            <a:r>
              <a:rPr lang="en-US" sz="2800" b="1" dirty="0" err="1" smtClean="0">
                <a:ea typeface="ＭＳ Ｐゴシック" charset="0"/>
                <a:cs typeface="+mj-cs"/>
              </a:rPr>
              <a:t>protofilament</a:t>
            </a:r>
            <a:r>
              <a:rPr lang="en-US" sz="2800" b="1" dirty="0" smtClean="0">
                <a:ea typeface="ＭＳ Ｐゴシック" charset="0"/>
                <a:cs typeface="+mj-cs"/>
              </a:rPr>
              <a:t> structure</a:t>
            </a:r>
            <a:endParaRPr lang="en-US" sz="2800" b="1" dirty="0">
              <a:ea typeface="ＭＳ Ｐゴシック" charset="0"/>
              <a:cs typeface="+mj-cs"/>
            </a:endParaRPr>
          </a:p>
        </p:txBody>
      </p:sp>
      <p:sp>
        <p:nvSpPr>
          <p:cNvPr id="16387" name="Rectangle 3"/>
          <p:cNvSpPr>
            <a:spLocks noGrp="1" noChangeArrowheads="1"/>
          </p:cNvSpPr>
          <p:nvPr>
            <p:ph type="body" idx="1"/>
          </p:nvPr>
        </p:nvSpPr>
        <p:spPr>
          <a:xfrm>
            <a:off x="2971800" y="838200"/>
            <a:ext cx="6172200" cy="5486400"/>
          </a:xfrm>
        </p:spPr>
        <p:txBody>
          <a:bodyPr>
            <a:normAutofit lnSpcReduction="10000"/>
          </a:bodyPr>
          <a:lstStyle/>
          <a:p>
            <a:pPr eaLnBrk="1" hangingPunct="1">
              <a:lnSpc>
                <a:spcPct val="120000"/>
              </a:lnSpc>
              <a:defRPr/>
            </a:pPr>
            <a:r>
              <a:rPr lang="en-US" sz="2000" dirty="0" smtClean="0">
                <a:cs typeface="+mn-cs"/>
              </a:rPr>
              <a:t>For alpha subunit, nonexchangeable GTP bound. For beta, switches between GDP/GTP bound.</a:t>
            </a:r>
            <a:endParaRPr lang="en-US" sz="2000" dirty="0" smtClean="0">
              <a:ea typeface="ＭＳ Ｐゴシック" charset="0"/>
              <a:cs typeface="+mn-cs"/>
            </a:endParaRPr>
          </a:p>
          <a:p>
            <a:pPr eaLnBrk="1" hangingPunct="1">
              <a:lnSpc>
                <a:spcPct val="120000"/>
              </a:lnSpc>
              <a:defRPr/>
            </a:pPr>
            <a:r>
              <a:rPr lang="en-US" sz="2000" dirty="0" smtClean="0">
                <a:ea typeface="ＭＳ Ｐゴシック" charset="0"/>
                <a:cs typeface="+mn-cs"/>
              </a:rPr>
              <a:t>A </a:t>
            </a:r>
            <a:r>
              <a:rPr lang="en-US" sz="2000" dirty="0">
                <a:ea typeface="ＭＳ Ｐゴシック" charset="0"/>
                <a:cs typeface="+mn-cs"/>
              </a:rPr>
              <a:t>chain of alpha/beta dimers </a:t>
            </a:r>
            <a:r>
              <a:rPr lang="en-US" sz="2000" dirty="0" smtClean="0">
                <a:ea typeface="ＭＳ Ｐゴシック" charset="0"/>
                <a:cs typeface="+mn-cs"/>
                <a:sym typeface="Wingdings"/>
              </a:rPr>
              <a:t> </a:t>
            </a:r>
            <a:r>
              <a:rPr lang="en-US" sz="2000" b="1" dirty="0" err="1" smtClean="0">
                <a:ea typeface="ＭＳ Ｐゴシック" charset="0"/>
                <a:cs typeface="+mn-cs"/>
              </a:rPr>
              <a:t>protofilament</a:t>
            </a:r>
            <a:endParaRPr lang="en-US" sz="2000" b="1" dirty="0">
              <a:ea typeface="ＭＳ Ｐゴシック" charset="0"/>
              <a:cs typeface="+mn-cs"/>
            </a:endParaRPr>
          </a:p>
          <a:p>
            <a:pPr eaLnBrk="1" hangingPunct="1">
              <a:lnSpc>
                <a:spcPct val="120000"/>
              </a:lnSpc>
              <a:defRPr/>
            </a:pPr>
            <a:r>
              <a:rPr lang="en-US" sz="2000" dirty="0" smtClean="0">
                <a:ea typeface="ＭＳ Ｐゴシック" charset="0"/>
                <a:cs typeface="+mn-cs"/>
              </a:rPr>
              <a:t>Generally </a:t>
            </a:r>
            <a:r>
              <a:rPr lang="en-US" sz="2000" dirty="0">
                <a:ea typeface="ＭＳ Ｐゴシック" charset="0"/>
                <a:cs typeface="+mn-cs"/>
              </a:rPr>
              <a:t>13 </a:t>
            </a:r>
            <a:r>
              <a:rPr lang="en-US" sz="2000" dirty="0" err="1">
                <a:ea typeface="ＭＳ Ｐゴシック" charset="0"/>
                <a:cs typeface="+mn-cs"/>
              </a:rPr>
              <a:t>protofilaments</a:t>
            </a:r>
            <a:r>
              <a:rPr lang="en-US" sz="2000" dirty="0">
                <a:ea typeface="ＭＳ Ｐゴシック" charset="0"/>
                <a:cs typeface="+mn-cs"/>
              </a:rPr>
              <a:t>/microtubule</a:t>
            </a:r>
          </a:p>
          <a:p>
            <a:pPr eaLnBrk="1" hangingPunct="1">
              <a:lnSpc>
                <a:spcPct val="120000"/>
              </a:lnSpc>
              <a:defRPr/>
            </a:pPr>
            <a:r>
              <a:rPr lang="en-US" sz="2000" dirty="0">
                <a:ea typeface="ＭＳ Ｐゴシック" charset="0"/>
                <a:cs typeface="+mn-cs"/>
              </a:rPr>
              <a:t>A seam is formed where alpha and beta subunits are directly adjacent to each </a:t>
            </a:r>
            <a:r>
              <a:rPr lang="en-US" sz="2000" dirty="0" smtClean="0">
                <a:ea typeface="ＭＳ Ｐゴシック" charset="0"/>
                <a:cs typeface="+mn-cs"/>
              </a:rPr>
              <a:t>other</a:t>
            </a:r>
          </a:p>
          <a:p>
            <a:pPr eaLnBrk="1" hangingPunct="1">
              <a:lnSpc>
                <a:spcPct val="120000"/>
              </a:lnSpc>
              <a:defRPr/>
            </a:pPr>
            <a:r>
              <a:rPr lang="en-US" sz="2000" dirty="0" smtClean="0">
                <a:cs typeface="+mn-cs"/>
              </a:rPr>
              <a:t>Microtubule unstable when seam closes</a:t>
            </a:r>
            <a:endParaRPr lang="en-US" sz="2000" dirty="0">
              <a:ea typeface="ＭＳ Ｐゴシック" charset="0"/>
              <a:cs typeface="+mn-cs"/>
            </a:endParaRPr>
          </a:p>
          <a:p>
            <a:pPr eaLnBrk="1" hangingPunct="1">
              <a:lnSpc>
                <a:spcPct val="120000"/>
              </a:lnSpc>
              <a:defRPr/>
            </a:pPr>
            <a:r>
              <a:rPr lang="en-US" sz="2000" dirty="0" smtClean="0">
                <a:ea typeface="ＭＳ Ｐゴシック" charset="0"/>
                <a:cs typeface="+mn-cs"/>
              </a:rPr>
              <a:t>Asymmetric: alpha</a:t>
            </a:r>
            <a:r>
              <a:rPr lang="en-US" sz="2000" dirty="0">
                <a:ea typeface="ＭＳ Ｐゴシック" charset="0"/>
                <a:cs typeface="+mn-cs"/>
              </a:rPr>
              <a:t>-tubulin at one </a:t>
            </a:r>
            <a:r>
              <a:rPr lang="en-US" sz="2000" dirty="0" smtClean="0">
                <a:ea typeface="ＭＳ Ｐゴシック" charset="0"/>
                <a:cs typeface="+mn-cs"/>
              </a:rPr>
              <a:t>end &amp; beta</a:t>
            </a:r>
            <a:r>
              <a:rPr lang="en-US" sz="2000" dirty="0">
                <a:ea typeface="ＭＳ Ｐゴシック" charset="0"/>
                <a:cs typeface="+mn-cs"/>
              </a:rPr>
              <a:t>-tubulin at the </a:t>
            </a:r>
            <a:r>
              <a:rPr lang="en-US" sz="2000" dirty="0" smtClean="0">
                <a:ea typeface="ＭＳ Ｐゴシック" charset="0"/>
                <a:cs typeface="+mn-cs"/>
              </a:rPr>
              <a:t>other</a:t>
            </a:r>
            <a:r>
              <a:rPr lang="en-US" sz="2000" dirty="0">
                <a:ea typeface="ＭＳ Ｐゴシック" charset="0"/>
                <a:cs typeface="+mn-cs"/>
              </a:rPr>
              <a:t> </a:t>
            </a:r>
            <a:r>
              <a:rPr lang="en-US" sz="2000" dirty="0" smtClean="0">
                <a:ea typeface="ＭＳ Ｐゴシック" charset="0"/>
                <a:cs typeface="+mn-cs"/>
              </a:rPr>
              <a:t>end </a:t>
            </a:r>
            <a:r>
              <a:rPr lang="en-US" sz="2000" dirty="0" smtClean="0">
                <a:ea typeface="ＭＳ Ｐゴシック" charset="0"/>
                <a:cs typeface="+mn-cs"/>
                <a:sym typeface="Wingdings"/>
              </a:rPr>
              <a:t> </a:t>
            </a:r>
            <a:r>
              <a:rPr lang="en-US" sz="2000" dirty="0" smtClean="0">
                <a:ea typeface="ＭＳ Ｐゴシック" charset="0"/>
                <a:cs typeface="+mn-cs"/>
              </a:rPr>
              <a:t>polarity </a:t>
            </a:r>
            <a:endParaRPr lang="en-US" sz="2000" dirty="0">
              <a:ea typeface="ＭＳ Ｐゴシック" charset="0"/>
              <a:cs typeface="+mn-cs"/>
            </a:endParaRPr>
          </a:p>
          <a:p>
            <a:pPr eaLnBrk="1" hangingPunct="1">
              <a:lnSpc>
                <a:spcPct val="120000"/>
              </a:lnSpc>
              <a:defRPr/>
            </a:pPr>
            <a:r>
              <a:rPr lang="en-US" sz="2000" i="1" dirty="0" smtClean="0">
                <a:ea typeface="ＭＳ Ｐゴシック" charset="0"/>
                <a:cs typeface="+mn-cs"/>
              </a:rPr>
              <a:t>Plus </a:t>
            </a:r>
            <a:r>
              <a:rPr lang="en-US" sz="2000" i="1" dirty="0">
                <a:ea typeface="ＭＳ Ｐゴシック" charset="0"/>
                <a:cs typeface="+mn-cs"/>
              </a:rPr>
              <a:t>end </a:t>
            </a:r>
            <a:r>
              <a:rPr lang="en-US" sz="2000" dirty="0">
                <a:ea typeface="ＭＳ Ｐゴシック" charset="0"/>
                <a:cs typeface="+mn-cs"/>
              </a:rPr>
              <a:t>- fast-growing (beta-tubulins on tip); </a:t>
            </a:r>
            <a:r>
              <a:rPr lang="en-US" sz="2000" i="1" dirty="0">
                <a:ea typeface="ＭＳ Ｐゴシック" charset="0"/>
                <a:cs typeface="+mn-cs"/>
              </a:rPr>
              <a:t>minus end</a:t>
            </a:r>
            <a:r>
              <a:rPr lang="en-US" sz="2000" dirty="0">
                <a:ea typeface="ＭＳ Ｐゴシック" charset="0"/>
                <a:cs typeface="+mn-cs"/>
              </a:rPr>
              <a:t> - slow-growing (alpha-tubulins on tip)</a:t>
            </a:r>
          </a:p>
          <a:p>
            <a:pPr eaLnBrk="1" hangingPunct="1">
              <a:lnSpc>
                <a:spcPct val="120000"/>
              </a:lnSpc>
              <a:defRPr/>
            </a:pPr>
            <a:r>
              <a:rPr lang="en-US" sz="2000" dirty="0">
                <a:ea typeface="ＭＳ Ｐゴシック" charset="0"/>
                <a:cs typeface="+mn-cs"/>
              </a:rPr>
              <a:t>Polarity </a:t>
            </a:r>
            <a:r>
              <a:rPr lang="en-US" sz="2000" dirty="0" smtClean="0">
                <a:ea typeface="ＭＳ Ｐゴシック" charset="0"/>
                <a:cs typeface="+mn-cs"/>
              </a:rPr>
              <a:t>important </a:t>
            </a:r>
            <a:r>
              <a:rPr lang="en-US" sz="2000" dirty="0">
                <a:ea typeface="ＭＳ Ｐゴシック" charset="0"/>
                <a:cs typeface="+mn-cs"/>
              </a:rPr>
              <a:t>for growth and transport</a:t>
            </a:r>
          </a:p>
          <a:p>
            <a:pPr lvl="1" eaLnBrk="1" hangingPunct="1">
              <a:lnSpc>
                <a:spcPct val="120000"/>
              </a:lnSpc>
              <a:defRPr/>
            </a:pPr>
            <a:r>
              <a:rPr lang="en-US" sz="1600" dirty="0" smtClean="0">
                <a:ea typeface="ＭＳ Ｐゴシック" charset="0"/>
              </a:rPr>
              <a:t>Axon: </a:t>
            </a:r>
            <a:r>
              <a:rPr lang="en-US" sz="1600" dirty="0">
                <a:ea typeface="ＭＳ Ｐゴシック" charset="0"/>
              </a:rPr>
              <a:t>all plus-end </a:t>
            </a:r>
            <a:r>
              <a:rPr lang="en-US" sz="1600" dirty="0" smtClean="0">
                <a:ea typeface="ＭＳ Ｐゴシック" charset="0"/>
              </a:rPr>
              <a:t>distal</a:t>
            </a:r>
          </a:p>
          <a:p>
            <a:pPr lvl="1" eaLnBrk="1" hangingPunct="1">
              <a:lnSpc>
                <a:spcPct val="120000"/>
              </a:lnSpc>
              <a:defRPr/>
            </a:pPr>
            <a:r>
              <a:rPr lang="en-US" sz="1600" dirty="0" smtClean="0">
                <a:ea typeface="ＭＳ Ｐゴシック" charset="0"/>
              </a:rPr>
              <a:t>Dendrite: </a:t>
            </a:r>
            <a:r>
              <a:rPr lang="en-US" sz="1600" dirty="0">
                <a:ea typeface="ＭＳ Ｐゴシック" charset="0"/>
              </a:rPr>
              <a:t>plus and minus-end distal (by minus-end distal, we mean minus-end pointing away from nucleus)</a:t>
            </a:r>
          </a:p>
        </p:txBody>
      </p:sp>
      <p:pic>
        <p:nvPicPr>
          <p:cNvPr id="1024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r="21428"/>
          <a:stretch>
            <a:fillRect/>
          </a:stretch>
        </p:blipFill>
        <p:spPr bwMode="auto">
          <a:xfrm>
            <a:off x="762000" y="838200"/>
            <a:ext cx="1859449" cy="346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4581" name="TextBox 1"/>
          <p:cNvSpPr txBox="1">
            <a:spLocks noChangeArrowheads="1"/>
          </p:cNvSpPr>
          <p:nvPr/>
        </p:nvSpPr>
        <p:spPr bwMode="auto">
          <a:xfrm>
            <a:off x="76200" y="914400"/>
            <a:ext cx="83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800"/>
              <a:t>+ end</a:t>
            </a:r>
          </a:p>
        </p:txBody>
      </p:sp>
      <p:sp>
        <p:nvSpPr>
          <p:cNvPr id="24582" name="TextBox 8"/>
          <p:cNvSpPr txBox="1">
            <a:spLocks noChangeArrowheads="1"/>
          </p:cNvSpPr>
          <p:nvPr/>
        </p:nvSpPr>
        <p:spPr bwMode="auto">
          <a:xfrm>
            <a:off x="65088" y="3810000"/>
            <a:ext cx="83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800" dirty="0"/>
              <a:t>- end</a:t>
            </a:r>
          </a:p>
        </p:txBody>
      </p:sp>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538148" y="4036110"/>
            <a:ext cx="2248095" cy="3090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0546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7">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387">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3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152400"/>
            <a:ext cx="9144000" cy="792163"/>
          </a:xfrm>
        </p:spPr>
        <p:txBody>
          <a:bodyPr/>
          <a:lstStyle/>
          <a:p>
            <a:pPr eaLnBrk="1" hangingPunct="1">
              <a:defRPr/>
            </a:pPr>
            <a:r>
              <a:rPr lang="en-US" sz="2800" b="1" dirty="0" smtClean="0">
                <a:ea typeface="ＭＳ Ｐゴシック" charset="0"/>
                <a:cs typeface="+mj-cs"/>
              </a:rPr>
              <a:t>Microtubule assembly -- nucleation</a:t>
            </a:r>
            <a:endParaRPr lang="en-US" sz="2800" b="1" dirty="0">
              <a:ea typeface="ＭＳ Ｐゴシック" charset="0"/>
              <a:cs typeface="+mj-cs"/>
            </a:endParaRPr>
          </a:p>
        </p:txBody>
      </p:sp>
      <p:sp>
        <p:nvSpPr>
          <p:cNvPr id="229379" name="Rectangle 3"/>
          <p:cNvSpPr>
            <a:spLocks noGrp="1" noChangeArrowheads="1"/>
          </p:cNvSpPr>
          <p:nvPr>
            <p:ph type="body" idx="1"/>
          </p:nvPr>
        </p:nvSpPr>
        <p:spPr>
          <a:xfrm>
            <a:off x="685800" y="4343400"/>
            <a:ext cx="8001000" cy="1981200"/>
          </a:xfrm>
        </p:spPr>
        <p:txBody>
          <a:bodyPr/>
          <a:lstStyle/>
          <a:p>
            <a:pPr eaLnBrk="1" hangingPunct="1"/>
            <a:r>
              <a:rPr lang="en-US" altLang="en-US" sz="2000" b="1" u="sng" dirty="0" smtClean="0"/>
              <a:t>Gamma-tubulin</a:t>
            </a:r>
            <a:r>
              <a:rPr lang="en-US" altLang="en-US" sz="2000" dirty="0" smtClean="0"/>
              <a:t> constitutes only a small proportion of total tubulin</a:t>
            </a:r>
          </a:p>
          <a:p>
            <a:pPr eaLnBrk="1" hangingPunct="1"/>
            <a:r>
              <a:rPr lang="en-US" altLang="en-US" sz="2000" dirty="0" smtClean="0"/>
              <a:t>Gamma-subunits </a:t>
            </a:r>
            <a:r>
              <a:rPr lang="en-US" altLang="en-US" sz="2000" dirty="0" smtClean="0">
                <a:sym typeface="Wingdings" panose="05000000000000000000" pitchFamily="2" charset="2"/>
              </a:rPr>
              <a:t> </a:t>
            </a:r>
            <a:r>
              <a:rPr lang="ja-JP" altLang="en-US" sz="2000" dirty="0" smtClean="0"/>
              <a:t>“</a:t>
            </a:r>
            <a:r>
              <a:rPr lang="en-US" altLang="ja-JP" sz="2000" dirty="0" smtClean="0"/>
              <a:t>ring complexes</a:t>
            </a:r>
            <a:r>
              <a:rPr lang="ja-JP" altLang="en-US" sz="2000" dirty="0" smtClean="0"/>
              <a:t>”</a:t>
            </a:r>
            <a:r>
              <a:rPr lang="en-US" altLang="ja-JP" sz="2000" dirty="0" smtClean="0"/>
              <a:t> of centrioles in MTOC, which are the same diameter as microtubules</a:t>
            </a:r>
          </a:p>
          <a:p>
            <a:pPr eaLnBrk="1" hangingPunct="1"/>
            <a:r>
              <a:rPr lang="en-US" altLang="en-US" sz="2000" dirty="0" smtClean="0"/>
              <a:t>Alpha-beta heterodimers (beta on plus-end tip) can then bind to gamma starter subunits mounted on ring complexes</a:t>
            </a:r>
          </a:p>
        </p:txBody>
      </p:sp>
      <p:pic>
        <p:nvPicPr>
          <p:cNvPr id="2765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0213" y="1143000"/>
            <a:ext cx="2795587" cy="311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b="36429"/>
          <a:stretch>
            <a:fillRect/>
          </a:stretch>
        </p:blipFill>
        <p:spPr bwMode="auto">
          <a:xfrm rot="-5400000">
            <a:off x="5175250" y="2063750"/>
            <a:ext cx="29845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0899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93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3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93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04800" y="76200"/>
            <a:ext cx="8534400" cy="868363"/>
          </a:xfrm>
        </p:spPr>
        <p:txBody>
          <a:bodyPr/>
          <a:lstStyle/>
          <a:p>
            <a:pPr eaLnBrk="1" hangingPunct="1">
              <a:defRPr/>
            </a:pPr>
            <a:r>
              <a:rPr lang="en-US" sz="2800" b="1" dirty="0" smtClean="0">
                <a:ea typeface="ＭＳ Ｐゴシック" charset="0"/>
                <a:cs typeface="+mj-cs"/>
              </a:rPr>
              <a:t>Microtubule assembly -- elongation</a:t>
            </a:r>
            <a:endParaRPr lang="en-US" sz="2800" b="1" dirty="0">
              <a:ea typeface="ＭＳ Ｐゴシック" charset="0"/>
              <a:cs typeface="+mj-cs"/>
            </a:endParaRPr>
          </a:p>
        </p:txBody>
      </p:sp>
      <p:sp>
        <p:nvSpPr>
          <p:cNvPr id="230403" name="Rectangle 3"/>
          <p:cNvSpPr>
            <a:spLocks noGrp="1" noChangeArrowheads="1"/>
          </p:cNvSpPr>
          <p:nvPr>
            <p:ph type="body" idx="1"/>
          </p:nvPr>
        </p:nvSpPr>
        <p:spPr>
          <a:xfrm>
            <a:off x="2895600" y="1295400"/>
            <a:ext cx="6248400" cy="5334000"/>
          </a:xfrm>
        </p:spPr>
        <p:txBody>
          <a:bodyPr/>
          <a:lstStyle/>
          <a:p>
            <a:pPr eaLnBrk="1" hangingPunct="1"/>
            <a:r>
              <a:rPr lang="en-US" altLang="en-US" sz="2000" dirty="0" smtClean="0"/>
              <a:t>GTP is bound to beta subunit of a soluble heterodimer </a:t>
            </a:r>
          </a:p>
          <a:p>
            <a:pPr eaLnBrk="1" hangingPunct="1"/>
            <a:r>
              <a:rPr lang="en-US" altLang="en-US" sz="2000" dirty="0" smtClean="0"/>
              <a:t>GTP is hydrolyzed some time </a:t>
            </a:r>
            <a:r>
              <a:rPr lang="en-US" altLang="en-US" sz="2000" u="sng" dirty="0" smtClean="0"/>
              <a:t>after</a:t>
            </a:r>
            <a:r>
              <a:rPr lang="en-US" altLang="en-US" sz="2000" dirty="0" smtClean="0"/>
              <a:t> dimer attaches to growing chain. GDP remains bound</a:t>
            </a:r>
            <a:br>
              <a:rPr lang="en-US" altLang="en-US" sz="2000" dirty="0" smtClean="0"/>
            </a:br>
            <a:endParaRPr lang="en-US" altLang="en-US" sz="2000" dirty="0" smtClean="0"/>
          </a:p>
          <a:p>
            <a:pPr eaLnBrk="1" hangingPunct="1">
              <a:buFontTx/>
              <a:buAutoNum type="arabicPeriod"/>
            </a:pPr>
            <a:r>
              <a:rPr lang="en-US" altLang="en-US" sz="2000" dirty="0" smtClean="0"/>
              <a:t>Plus-end of growing microtubule widens as rate of growth exceeds rate of GTP hydrolysis</a:t>
            </a:r>
          </a:p>
          <a:p>
            <a:pPr lvl="1" eaLnBrk="1" hangingPunct="1"/>
            <a:r>
              <a:rPr lang="en-US" altLang="en-US" sz="1600" dirty="0" smtClean="0"/>
              <a:t>Addition of GTP-tubulin to plus-end is favorable</a:t>
            </a:r>
          </a:p>
          <a:p>
            <a:pPr eaLnBrk="1" hangingPunct="1">
              <a:buFont typeface="Arial" panose="020B0604020202020204" pitchFamily="34" charset="0"/>
              <a:buAutoNum type="arabicPeriod"/>
            </a:pPr>
            <a:r>
              <a:rPr lang="en-US" altLang="en-US" sz="2000" dirty="0" smtClean="0"/>
              <a:t>Full conversion to GDP and closure of tip</a:t>
            </a:r>
          </a:p>
          <a:p>
            <a:pPr eaLnBrk="1" hangingPunct="1">
              <a:buFont typeface="Arial" panose="020B0604020202020204" pitchFamily="34" charset="0"/>
              <a:buAutoNum type="arabicPeriod"/>
            </a:pPr>
            <a:r>
              <a:rPr lang="en-US" altLang="en-US" sz="2000" dirty="0" smtClean="0">
                <a:sym typeface="Wingdings" panose="05000000000000000000" pitchFamily="2" charset="2"/>
              </a:rPr>
              <a:t>M</a:t>
            </a:r>
            <a:r>
              <a:rPr lang="en-US" altLang="en-US" sz="2000" dirty="0" smtClean="0"/>
              <a:t>echanical strain on </a:t>
            </a:r>
            <a:r>
              <a:rPr lang="en-US" altLang="en-US" sz="2000" dirty="0" err="1" smtClean="0"/>
              <a:t>protofilament</a:t>
            </a:r>
            <a:endParaRPr lang="en-US" altLang="en-US" sz="2000" dirty="0" smtClean="0"/>
          </a:p>
          <a:p>
            <a:pPr eaLnBrk="1" hangingPunct="1">
              <a:buFont typeface="Arial" panose="020B0604020202020204" pitchFamily="34" charset="0"/>
              <a:buAutoNum type="arabicPeriod"/>
            </a:pPr>
            <a:r>
              <a:rPr lang="ja-JP" altLang="en-US" sz="2000" dirty="0" smtClean="0"/>
              <a:t>“</a:t>
            </a:r>
            <a:r>
              <a:rPr lang="en-US" altLang="ja-JP" sz="2000" dirty="0" smtClean="0"/>
              <a:t>Catastrophic shrinkage</a:t>
            </a:r>
            <a:r>
              <a:rPr lang="ja-JP" altLang="en-US" sz="2000" dirty="0" smtClean="0"/>
              <a:t>”</a:t>
            </a:r>
            <a:r>
              <a:rPr lang="en-US" altLang="ja-JP" sz="2000" dirty="0" smtClean="0"/>
              <a:t> or </a:t>
            </a:r>
            <a:r>
              <a:rPr lang="en-US" altLang="ja-JP" sz="2000" dirty="0" err="1" smtClean="0"/>
              <a:t>depolymerization</a:t>
            </a:r>
            <a:r>
              <a:rPr lang="en-US" altLang="ja-JP" sz="2000" b="1" dirty="0" smtClean="0"/>
              <a:t/>
            </a:r>
            <a:br>
              <a:rPr lang="en-US" altLang="ja-JP" sz="2000" b="1" dirty="0" smtClean="0"/>
            </a:br>
            <a:endParaRPr lang="en-US" altLang="ja-JP" sz="2000" b="1" dirty="0" smtClean="0"/>
          </a:p>
          <a:p>
            <a:pPr eaLnBrk="1" hangingPunct="1">
              <a:buFont typeface="Arial" panose="020B0604020202020204" pitchFamily="34" charset="0"/>
              <a:buChar char="•"/>
            </a:pPr>
            <a:r>
              <a:rPr lang="en-US" altLang="en-US" sz="2000" dirty="0" smtClean="0">
                <a:hlinkClick r:id="rId3"/>
              </a:rPr>
              <a:t>http://www.youtube.com/watch?v=9ICqcZ99qGk</a:t>
            </a:r>
            <a:r>
              <a:rPr lang="en-US" altLang="en-US" sz="2000" dirty="0" smtClean="0"/>
              <a:t> (microtubule </a:t>
            </a:r>
            <a:r>
              <a:rPr lang="en-US" altLang="en-US" sz="2000" dirty="0" err="1" smtClean="0"/>
              <a:t>dyn</a:t>
            </a:r>
            <a:r>
              <a:rPr lang="en-US" altLang="en-US" sz="2000" dirty="0" smtClean="0"/>
              <a:t>.)</a:t>
            </a:r>
          </a:p>
          <a:p>
            <a:pPr eaLnBrk="1" hangingPunct="1">
              <a:buFont typeface="Arial" panose="020B0604020202020204" pitchFamily="34" charset="0"/>
              <a:buChar char="•"/>
            </a:pPr>
            <a:endParaRPr lang="en-US" altLang="en-US" sz="2000" b="1" dirty="0" smtClean="0"/>
          </a:p>
          <a:p>
            <a:pPr eaLnBrk="1" hangingPunct="1">
              <a:buFont typeface="Arial" panose="020B0604020202020204" pitchFamily="34" charset="0"/>
              <a:buChar char="•"/>
            </a:pPr>
            <a:endParaRPr lang="en-US" altLang="en-US" sz="2000" b="1" dirty="0" smtClean="0"/>
          </a:p>
        </p:txBody>
      </p:sp>
      <p:pic>
        <p:nvPicPr>
          <p:cNvPr id="2867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4968875"/>
            <a:ext cx="213360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2263" y="1066800"/>
            <a:ext cx="2497137"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26559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04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04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040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040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040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040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0403">
                                            <p:txEl>
                                              <p:pRg st="6" end="6"/>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04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IIW_NOTES_FOOTER" val="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15036</TotalTime>
  <Words>4213</Words>
  <Application>Microsoft Office PowerPoint</Application>
  <PresentationFormat>On-screen Show (4:3)</PresentationFormat>
  <Paragraphs>582</Paragraphs>
  <Slides>57</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Gulim</vt:lpstr>
      <vt:lpstr>MS PGothic</vt:lpstr>
      <vt:lpstr>MS PGothic</vt:lpstr>
      <vt:lpstr>Arial</vt:lpstr>
      <vt:lpstr>msgothic</vt:lpstr>
      <vt:lpstr>Times</vt:lpstr>
      <vt:lpstr>Wingdings</vt:lpstr>
      <vt:lpstr>Default Design</vt:lpstr>
      <vt:lpstr>Heckling/Trash talk with cell biology</vt:lpstr>
      <vt:lpstr>Announcements</vt:lpstr>
      <vt:lpstr>Three Major Types of Cytoskeleton</vt:lpstr>
      <vt:lpstr>PowerPoint Presentation</vt:lpstr>
      <vt:lpstr>PowerPoint Presentation</vt:lpstr>
      <vt:lpstr>Microtubule subunit structure</vt:lpstr>
      <vt:lpstr>Microtubule protofilament structure</vt:lpstr>
      <vt:lpstr>Microtubule assembly -- nucleation</vt:lpstr>
      <vt:lpstr>Microtubule assembly -- elongation</vt:lpstr>
      <vt:lpstr>Microtubule depolymerization – Microtubule Catastrophes</vt:lpstr>
      <vt:lpstr>In vivo microtubule dynamics: Dynamic Instability</vt:lpstr>
      <vt:lpstr>Microtubule associated proteins (MAPs) stabilize microtubules to prevent or delay instability</vt:lpstr>
      <vt:lpstr>Actin Microfilaments</vt:lpstr>
      <vt:lpstr>Actin filament assembly and disassembly</vt:lpstr>
      <vt:lpstr>Clicker question: How will increasing [ATP] affect microtubules?</vt:lpstr>
      <vt:lpstr>Molecular Motors for Microtubules</vt:lpstr>
      <vt:lpstr>PowerPoint Presentation</vt:lpstr>
      <vt:lpstr>Kinesin</vt:lpstr>
      <vt:lpstr>Kinesin Mechanochemical Cycle</vt:lpstr>
      <vt:lpstr>Cytoplasmic Dynein</vt:lpstr>
      <vt:lpstr>Dynein Movement  (Minus-End Directed)</vt:lpstr>
      <vt:lpstr>Dynein Mechanochemical Cycle</vt:lpstr>
      <vt:lpstr>Kinesin vs myosin motors</vt:lpstr>
      <vt:lpstr>If you imagine a house whose shape was determined by your understanding of cells, what would it look like?</vt:lpstr>
      <vt:lpstr>Bio 230 Finals Jeopardy!</vt:lpstr>
      <vt:lpstr>The Finals Countdown</vt:lpstr>
      <vt:lpstr>Course Learning Objectives</vt:lpstr>
      <vt:lpstr>PowerPoint Presentation</vt:lpstr>
      <vt:lpstr>PowerPoint Presentation</vt:lpstr>
      <vt:lpstr>PowerPoint Presentation</vt:lpstr>
      <vt:lpstr>PowerPoint Presentation</vt:lpstr>
      <vt:lpstr>Draw a cell, take 2</vt:lpstr>
      <vt:lpstr>Motörheads and motörtails of myosin II: involved in muscle contraction and non-muscle motility</vt:lpstr>
      <vt:lpstr>In vitro actin-myosin motility assay</vt:lpstr>
      <vt:lpstr>PowerPoint Presentation</vt:lpstr>
      <vt:lpstr>PowerPoint Presentation</vt:lpstr>
      <vt:lpstr>PowerPoint Presentation</vt:lpstr>
      <vt:lpstr>FYI (Muscle Fiber Types)</vt:lpstr>
      <vt:lpstr>PowerPoint Presentation</vt:lpstr>
      <vt:lpstr>PowerPoint Presentation</vt:lpstr>
      <vt:lpstr>Myosin II heads in muscles are known as cross-bridges</vt:lpstr>
      <vt:lpstr>PowerPoint Presentation</vt:lpstr>
      <vt:lpstr>PowerPoint Presentation</vt:lpstr>
      <vt:lpstr>PowerPoint Presentation</vt:lpstr>
      <vt:lpstr>iClicker Question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iClicker Question</vt:lpstr>
      <vt:lpstr>iClicker Question</vt:lpstr>
    </vt:vector>
  </TitlesOfParts>
  <Company>Purdue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Ed Bartlett</dc:creator>
  <cp:lastModifiedBy>ECN</cp:lastModifiedBy>
  <cp:revision>84</cp:revision>
  <dcterms:created xsi:type="dcterms:W3CDTF">2012-12-02T13:35:00Z</dcterms:created>
  <dcterms:modified xsi:type="dcterms:W3CDTF">2016-12-08T13:19:44Z</dcterms:modified>
</cp:coreProperties>
</file>